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80" r:id="rId3"/>
    <p:sldId id="2213" r:id="rId4"/>
    <p:sldId id="2215" r:id="rId5"/>
    <p:sldId id="2227" r:id="rId6"/>
    <p:sldId id="2228" r:id="rId7"/>
    <p:sldId id="2249" r:id="rId8"/>
    <p:sldId id="2230" r:id="rId9"/>
    <p:sldId id="2250" r:id="rId10"/>
    <p:sldId id="2231" r:id="rId11"/>
    <p:sldId id="2232" r:id="rId12"/>
    <p:sldId id="2233" r:id="rId13"/>
    <p:sldId id="2234" r:id="rId14"/>
    <p:sldId id="2235" r:id="rId15"/>
    <p:sldId id="2236" r:id="rId16"/>
    <p:sldId id="2237" r:id="rId17"/>
    <p:sldId id="2251" r:id="rId18"/>
    <p:sldId id="2238" r:id="rId19"/>
    <p:sldId id="2239" r:id="rId20"/>
    <p:sldId id="2240" r:id="rId21"/>
    <p:sldId id="2241" r:id="rId22"/>
    <p:sldId id="2242" r:id="rId23"/>
    <p:sldId id="2254" r:id="rId24"/>
    <p:sldId id="2244" r:id="rId25"/>
    <p:sldId id="2245" r:id="rId26"/>
    <p:sldId id="2246" r:id="rId27"/>
    <p:sldId id="2256" r:id="rId28"/>
    <p:sldId id="225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04"/>
    <p:restoredTop sz="94747"/>
  </p:normalViewPr>
  <p:slideViewPr>
    <p:cSldViewPr snapToGrid="0" snapToObjects="1">
      <p:cViewPr varScale="1">
        <p:scale>
          <a:sx n="134" d="100"/>
          <a:sy n="134" d="100"/>
        </p:scale>
        <p:origin x="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D670-2867-324E-A7E0-06D9106F6427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8580D-59ED-F64B-9E28-75663A433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1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7155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/>
              <a:t>Traditional operators don’t use verification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That may be changing with new tools like HSA, Veriflow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Still, there is simulation in the mix, because the control plane will be simulated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784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A5D4-3B68-4B4B-BDF7-F74E3B34F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1F8D8-901F-4441-AC6B-18618837A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7CC73-23F3-6F47-A3F7-69A29F9D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08BDE-56DA-B942-B20C-64521015CDCC}" type="datetime1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AEDDC-B3AB-3F43-92D5-0D873FFA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EEB8-82AD-A749-89F2-26873B69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06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4F5C-4CED-D140-8A23-86F72AA4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0835F-20D7-FC40-9A64-C493FF0F1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5E382-434D-EA4A-B533-E3AC0B494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B5C8-37A7-1743-82D3-2C66B7F7741E}" type="datetime1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5D33C-A470-324A-A56E-627C6068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02C5A-6A73-2B44-8A3A-CFB5120C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50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691099-F860-2245-8A53-C8104E834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6CBDF5-E5FC-5A42-AAAA-0DAD12AA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D6A70-637A-D44D-B359-8D9DC830A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9578-9932-3E4C-AFE6-447E71345F64}" type="datetime1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F7172-C61A-444E-A700-72E29246A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A4963-03D2-C540-A08B-0475097E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5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6911-BBCE-D345-A738-B77E9060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947D3-B194-0149-A018-E89BFF0D6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DB6C-28D6-9F4B-A243-0C8D7AC9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C0C24-0F79-2044-A859-64AB91507493}" type="datetime1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80C6A-DFA2-C34E-BB55-6C09EB8D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A27D-127D-6543-A399-45779C5B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78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8758-B17C-A44F-8D73-5B875C150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F11C8-6B48-B240-9DD5-23F6F7AB1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6F3EC-4EB6-3640-A750-228919BB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0B818-390F-864C-8EE4-AE740C194481}" type="datetime1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ED773-370A-E549-9FD8-CB53807E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DC3D1-3D12-DA4F-8318-61370AF8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58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1C9B-2B4A-854A-86C8-1335F1AF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0E4D-AFDC-8B44-AC12-01AF112DF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63B01-C76D-8542-9E18-8C8CFCAD5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A75A5-670B-A04D-B514-4F7200DF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5691-B7B2-4248-BE10-230C01E76CBD}" type="datetime1">
              <a:rPr lang="en-US" smtClean="0"/>
              <a:t>11/23/22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BD78A-BE0A-3C45-8996-0265F5743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48223-6213-EA48-8726-C785489C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8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D365-0D5A-BD45-B846-49227110B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EA937-118A-AC49-802B-19B349B19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EDDCE-4B21-0C4C-A74A-E99D9ED40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7BB7BE-ABF3-1244-878C-7300A524B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3CAC5-57BA-B040-B494-2408B2545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7DE39C-E1D2-4148-898B-B6A48064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3BE4B-5E46-C549-AF60-3D278058B55B}" type="datetime1">
              <a:rPr lang="en-US" smtClean="0"/>
              <a:t>11/23/22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16EF7-329C-184E-913B-76640C2B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01418-5B59-8646-BB73-472F6BB5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9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2BCC-6B6F-614A-9A03-1C9D3122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D3183-747E-1441-B81A-ACC8A923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15E9-9434-8342-8551-33343DEB88CC}" type="datetime1">
              <a:rPr lang="en-US" smtClean="0"/>
              <a:t>11/23/22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6950A-DFAE-074A-9972-05B14A438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DB724-EBA6-C14C-AA6B-D1AA2AD2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6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06898-0238-AE4B-901E-5E492BEDB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6CF9-8663-8849-A00E-8094BC607C9C}" type="datetime1">
              <a:rPr lang="en-US" smtClean="0"/>
              <a:t>11/23/22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6A858-8CEB-7A4E-BEAA-E3C473A9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C3D06-4032-C344-85F8-2AC33221C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10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F3045-0838-D644-87AD-206B9596C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F3B51-DC81-FE4C-90EE-262DE3114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5D02F-9FD3-2E46-B400-10C042AE2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5D0C3-B81D-6C47-8A57-33C5A7F6E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2A7C-5D7F-6940-AD03-7C0A92E63290}" type="datetime1">
              <a:rPr lang="en-US" smtClean="0"/>
              <a:t>11/23/22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F2230-2EAD-764D-9A58-8446B762E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CB995-085E-CE4D-8499-A5D5B881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36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6BE3-63AD-4C41-AA2A-BEAD215B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2885D-981E-E042-88FD-D18C1978E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48BED-5817-3C4B-BCA7-954E5BC0A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4FA1B-0067-374B-B45E-1E90FB5A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4A5DD-8920-5E49-AB85-F5D806AF26DC}" type="datetime1">
              <a:rPr lang="en-US" smtClean="0"/>
              <a:t>11/23/22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AFA2B-85DD-8D4E-83FE-723B16046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93591-EC71-E04E-8FF5-EC64A789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2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3EEE98-E363-1145-A2C6-481A5F98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7E751-296D-D347-BC01-7A60C6334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DB46B-E70C-B543-B26E-F6A66A9D6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5A6B1-2FCC-804E-9568-173E53F45A29}" type="datetime1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673E1-2D15-F14B-B41C-79D757D13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DF509-475F-0241-BCDF-B8016107F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4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ic-net/SONiC/pull/948" TargetMode="Externa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distributeddpvdemo.tech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jpg"/><Relationship Id="rId7" Type="http://schemas.openxmlformats.org/officeDocument/2006/relationships/image" Target="../media/image6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ic-net/SONiC/pull/948" TargetMode="External"/><Relationship Id="rId2" Type="http://schemas.openxmlformats.org/officeDocument/2006/relationships/hyperlink" Target="https://arxiv.org/abs/2205.0780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qiaoxiang@xmu.edu.cn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distributeddpchecking.com:8443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JPG"/><Relationship Id="rId9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E73C-3C4D-8044-B39E-4907461DA2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sz="4800"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面向大规模网络的</a:t>
            </a:r>
            <a:br>
              <a:rPr lang="en-US" altLang="ja-JP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ja-JP" altLang="en-US" sz="48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分布式网络设备自验证框架 </a:t>
            </a:r>
            <a:endParaRPr 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B8DA6-7986-3D4F-9060-E439A3325B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向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乔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合作者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舒继武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文日娣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黄晨阳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王宇昕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范晰雯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邵涵洋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11/20/2022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7DA85-29FB-C541-97F3-91D2516C6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173" y="4900002"/>
            <a:ext cx="4263692" cy="166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技术挑战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711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：网络正确性要求如何灵活表达？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大部分数据平面验证工具仅能检测固定种类的正确性要求，且不提供正确性要求的指定接口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：如何将算力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内存密集型的验证任务分解为轻量级的设备级子任务？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网络设备通常配备低端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，并且需要执行多个网络协议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：如何在网络设备间高效、正确的交换子任务计算结果，从而可靠快速的验证网络正确性要求？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分布式计算需要保障结果的收敛性、一致性，并避免死锁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一种分布式网络设备自验证框架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1560B5-45F0-EE43-854C-A93D05E33C2D}"/>
              </a:ext>
            </a:extLst>
          </p:cNvPr>
          <p:cNvCxnSpPr>
            <a:cxnSpLocks/>
          </p:cNvCxnSpPr>
          <p:nvPr/>
        </p:nvCxnSpPr>
        <p:spPr>
          <a:xfrm>
            <a:off x="7618147" y="3225406"/>
            <a:ext cx="803243" cy="254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3BEF46-44A0-0947-8F1F-44D745D21706}"/>
              </a:ext>
            </a:extLst>
          </p:cNvPr>
          <p:cNvCxnSpPr>
            <a:cxnSpLocks/>
          </p:cNvCxnSpPr>
          <p:nvPr/>
        </p:nvCxnSpPr>
        <p:spPr>
          <a:xfrm flipH="1">
            <a:off x="9128964" y="3225406"/>
            <a:ext cx="915852" cy="254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ECE9C64-2EC1-A648-B125-3A315F3DB49B}"/>
              </a:ext>
            </a:extLst>
          </p:cNvPr>
          <p:cNvGrpSpPr/>
          <p:nvPr/>
        </p:nvGrpSpPr>
        <p:grpSpPr>
          <a:xfrm>
            <a:off x="6022975" y="5197439"/>
            <a:ext cx="5288508" cy="467601"/>
            <a:chOff x="1819123" y="4571354"/>
            <a:chExt cx="6192996" cy="58894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444CF0-A7ED-2448-8800-5418DB602B8B}"/>
                </a:ext>
              </a:extLst>
            </p:cNvPr>
            <p:cNvGrpSpPr/>
            <p:nvPr/>
          </p:nvGrpSpPr>
          <p:grpSpPr>
            <a:xfrm>
              <a:off x="1819123" y="4571354"/>
              <a:ext cx="3744919" cy="588946"/>
              <a:chOff x="2380173" y="6051303"/>
              <a:chExt cx="3744919" cy="58894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6DE26DD-0ED4-124B-9A7B-4D3CC9EC3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80173" y="6051303"/>
                <a:ext cx="1309542" cy="588946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667205E-B413-5749-A260-75E6E42A7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15550" y="6051303"/>
                <a:ext cx="1309542" cy="588946"/>
              </a:xfrm>
              <a:prstGeom prst="rect">
                <a:avLst/>
              </a:prstGeom>
            </p:spPr>
          </p:pic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EF56556-3057-F34F-89D7-7E1A469134EB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>
                <a:off x="3689715" y="6345776"/>
                <a:ext cx="112583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B38FC14-6C38-D742-B26C-5C32FC4E7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2577" y="4571354"/>
              <a:ext cx="1309542" cy="588946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FA49D5-E0C2-F041-9BB4-46F2447A30CB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5494592" y="4865827"/>
              <a:ext cx="120798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026357C-25C1-0C4C-AD60-DD3E860A4870}"/>
              </a:ext>
            </a:extLst>
          </p:cNvPr>
          <p:cNvSpPr txBox="1"/>
          <p:nvPr/>
        </p:nvSpPr>
        <p:spPr>
          <a:xfrm>
            <a:off x="8984739" y="2322201"/>
            <a:ext cx="22693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网络拓扑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4FC58-EB5A-604A-9FD5-245CCC7AC4DD}"/>
              </a:ext>
            </a:extLst>
          </p:cNvPr>
          <p:cNvSpPr txBox="1"/>
          <p:nvPr/>
        </p:nvSpPr>
        <p:spPr>
          <a:xfrm>
            <a:off x="6400358" y="2322201"/>
            <a:ext cx="222929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网络正确性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要求程序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90D57B-63E7-AE43-A086-22CEC440DC23}"/>
              </a:ext>
            </a:extLst>
          </p:cNvPr>
          <p:cNvSpPr txBox="1"/>
          <p:nvPr/>
        </p:nvSpPr>
        <p:spPr>
          <a:xfrm>
            <a:off x="8498898" y="2444978"/>
            <a:ext cx="762974" cy="48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+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978CB-8DC5-4D40-9A1C-38BDDEB73E21}"/>
              </a:ext>
            </a:extLst>
          </p:cNvPr>
          <p:cNvSpPr txBox="1"/>
          <p:nvPr/>
        </p:nvSpPr>
        <p:spPr>
          <a:xfrm>
            <a:off x="8072585" y="5653881"/>
            <a:ext cx="1427676" cy="461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验证消息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F84518-ADA8-6E42-8A5B-59D538F08813}"/>
              </a:ext>
            </a:extLst>
          </p:cNvPr>
          <p:cNvSpPr txBox="1"/>
          <p:nvPr/>
        </p:nvSpPr>
        <p:spPr>
          <a:xfrm>
            <a:off x="6816436" y="3500608"/>
            <a:ext cx="3934188" cy="523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核心数据结构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DVNet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C6DA2-4D3D-A646-8E17-5060774434D3}"/>
              </a:ext>
            </a:extLst>
          </p:cNvPr>
          <p:cNvSpPr txBox="1"/>
          <p:nvPr/>
        </p:nvSpPr>
        <p:spPr>
          <a:xfrm>
            <a:off x="7718960" y="4341785"/>
            <a:ext cx="2090057" cy="461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设备子任务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18F42A-4C05-7A47-AFEE-26F88A6281F6}"/>
              </a:ext>
            </a:extLst>
          </p:cNvPr>
          <p:cNvCxnSpPr>
            <a:cxnSpLocks/>
          </p:cNvCxnSpPr>
          <p:nvPr/>
        </p:nvCxnSpPr>
        <p:spPr>
          <a:xfrm>
            <a:off x="8745975" y="3970217"/>
            <a:ext cx="0" cy="36661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3B22B2-EE16-A74F-98B6-0A0D91545B72}"/>
              </a:ext>
            </a:extLst>
          </p:cNvPr>
          <p:cNvCxnSpPr>
            <a:cxnSpLocks/>
          </p:cNvCxnSpPr>
          <p:nvPr/>
        </p:nvCxnSpPr>
        <p:spPr>
          <a:xfrm flipH="1">
            <a:off x="7039318" y="4792840"/>
            <a:ext cx="414714" cy="2751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EF4662-1CEF-4E40-92BA-98C51A0D0DB3}"/>
              </a:ext>
            </a:extLst>
          </p:cNvPr>
          <p:cNvCxnSpPr>
            <a:cxnSpLocks/>
          </p:cNvCxnSpPr>
          <p:nvPr/>
        </p:nvCxnSpPr>
        <p:spPr>
          <a:xfrm>
            <a:off x="10044816" y="4792840"/>
            <a:ext cx="377006" cy="229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30D301-38D0-D945-874A-C8C916D42FB9}"/>
              </a:ext>
            </a:extLst>
          </p:cNvPr>
          <p:cNvCxnSpPr>
            <a:cxnSpLocks/>
          </p:cNvCxnSpPr>
          <p:nvPr/>
        </p:nvCxnSpPr>
        <p:spPr>
          <a:xfrm>
            <a:off x="8750895" y="4792840"/>
            <a:ext cx="0" cy="31446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0267F1-2928-A247-A17B-D910112D4BAE}"/>
              </a:ext>
            </a:extLst>
          </p:cNvPr>
          <p:cNvCxnSpPr>
            <a:cxnSpLocks/>
          </p:cNvCxnSpPr>
          <p:nvPr/>
        </p:nvCxnSpPr>
        <p:spPr>
          <a:xfrm flipH="1">
            <a:off x="7001286" y="5589151"/>
            <a:ext cx="94091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DAEBA7-8C5D-4D4D-B5C3-896A355A9C0F}"/>
              </a:ext>
            </a:extLst>
          </p:cNvPr>
          <p:cNvCxnSpPr>
            <a:cxnSpLocks/>
          </p:cNvCxnSpPr>
          <p:nvPr/>
        </p:nvCxnSpPr>
        <p:spPr>
          <a:xfrm flipH="1">
            <a:off x="9261873" y="5583139"/>
            <a:ext cx="94091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A421F74-06F4-FE4F-B301-3B8DCF915DBC}"/>
              </a:ext>
            </a:extLst>
          </p:cNvPr>
          <p:cNvSpPr/>
          <p:nvPr/>
        </p:nvSpPr>
        <p:spPr>
          <a:xfrm>
            <a:off x="2924175" y="2305056"/>
            <a:ext cx="2660418" cy="776156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高级声明式</a:t>
            </a:r>
            <a:endParaRPr lang="en-US" altLang="ja-JP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验证规范语言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590B20B-B9AD-9B43-9938-951FCA2A88D0}"/>
              </a:ext>
            </a:extLst>
          </p:cNvPr>
          <p:cNvSpPr/>
          <p:nvPr/>
        </p:nvSpPr>
        <p:spPr>
          <a:xfrm>
            <a:off x="2919408" y="3622985"/>
            <a:ext cx="2678755" cy="746962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验证规划器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F35CCCE-8D25-2546-B740-1718FA25D4F8}"/>
              </a:ext>
            </a:extLst>
          </p:cNvPr>
          <p:cNvSpPr/>
          <p:nvPr/>
        </p:nvSpPr>
        <p:spPr>
          <a:xfrm>
            <a:off x="2919408" y="5162143"/>
            <a:ext cx="2693646" cy="818703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设备自验证器</a:t>
            </a:r>
            <a:endParaRPr lang="en-US" altLang="ja-JP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分布式验证协议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A37CC4A6-2513-E843-8F69-0CBDB96CAFA2}"/>
              </a:ext>
            </a:extLst>
          </p:cNvPr>
          <p:cNvSpPr/>
          <p:nvPr/>
        </p:nvSpPr>
        <p:spPr>
          <a:xfrm rot="5400000">
            <a:off x="4097880" y="2974330"/>
            <a:ext cx="330198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FA3954-B123-6445-81A8-DB7DB7C753D5}"/>
              </a:ext>
            </a:extLst>
          </p:cNvPr>
          <p:cNvSpPr/>
          <p:nvPr/>
        </p:nvSpPr>
        <p:spPr>
          <a:xfrm rot="5400000">
            <a:off x="4097880" y="4362738"/>
            <a:ext cx="330198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BB1B8F1E-37B8-5C43-B262-EBA9F8BBCC05}"/>
              </a:ext>
            </a:extLst>
          </p:cNvPr>
          <p:cNvSpPr/>
          <p:nvPr/>
        </p:nvSpPr>
        <p:spPr>
          <a:xfrm>
            <a:off x="5619806" y="2293723"/>
            <a:ext cx="425772" cy="802188"/>
          </a:xfrm>
          <a:prstGeom prst="leftBrace">
            <a:avLst>
              <a:gd name="adj1" fmla="val 3219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1A8D46A7-6187-494A-A3F2-C619B8C436CA}"/>
              </a:ext>
            </a:extLst>
          </p:cNvPr>
          <p:cNvSpPr/>
          <p:nvPr/>
        </p:nvSpPr>
        <p:spPr>
          <a:xfrm>
            <a:off x="5619806" y="5114295"/>
            <a:ext cx="425772" cy="914400"/>
          </a:xfrm>
          <a:prstGeom prst="leftBrace">
            <a:avLst>
              <a:gd name="adj1" fmla="val 3219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8C9E0F3B-7826-A647-8498-44C1F5926BD6}"/>
              </a:ext>
            </a:extLst>
          </p:cNvPr>
          <p:cNvSpPr/>
          <p:nvPr/>
        </p:nvSpPr>
        <p:spPr>
          <a:xfrm>
            <a:off x="5619806" y="3225406"/>
            <a:ext cx="425772" cy="1727420"/>
          </a:xfrm>
          <a:prstGeom prst="leftBrace">
            <a:avLst>
              <a:gd name="adj1" fmla="val 3219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3619F2-0EB7-D74C-959F-DD4D6BA889DB}"/>
              </a:ext>
            </a:extLst>
          </p:cNvPr>
          <p:cNvSpPr txBox="1"/>
          <p:nvPr/>
        </p:nvSpPr>
        <p:spPr>
          <a:xfrm>
            <a:off x="506597" y="2117903"/>
            <a:ext cx="2332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正确性要求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灵活表达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5D99BC-4D87-FE4E-90FC-64D1073884C9}"/>
              </a:ext>
            </a:extLst>
          </p:cNvPr>
          <p:cNvSpPr txBox="1"/>
          <p:nvPr/>
        </p:nvSpPr>
        <p:spPr>
          <a:xfrm>
            <a:off x="554222" y="3437636"/>
            <a:ext cx="2214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2:</a:t>
            </a: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轻量设备级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任务分解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292AAA-7AB7-A344-BE98-B6BAED539AC9}"/>
              </a:ext>
            </a:extLst>
          </p:cNvPr>
          <p:cNvSpPr txBox="1"/>
          <p:nvPr/>
        </p:nvSpPr>
        <p:spPr>
          <a:xfrm>
            <a:off x="627801" y="4922172"/>
            <a:ext cx="2031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3:</a:t>
            </a: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设备高效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协作验证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18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10" grpId="0" animBg="1"/>
      <p:bldP spid="11" grpId="0" animBg="1"/>
      <p:bldP spid="12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6C19-D6D7-D54A-B880-FC93912B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框架工作流程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30FC9-6C34-9A46-B9F9-A84C3050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69C290-EA03-E547-8D71-F402FE7AF759}"/>
              </a:ext>
            </a:extLst>
          </p:cNvPr>
          <p:cNvSpPr txBox="1"/>
          <p:nvPr/>
        </p:nvSpPr>
        <p:spPr>
          <a:xfrm>
            <a:off x="838200" y="1752243"/>
            <a:ext cx="1016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网络正确性要求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所有从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进入网络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且目的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属于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10.0.0.0/23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的数据包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需要全部沿着一条简单路径经过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后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抵达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8074E-43AF-804E-A41D-015E2FCE0A6E}"/>
              </a:ext>
            </a:extLst>
          </p:cNvPr>
          <p:cNvSpPr txBox="1"/>
          <p:nvPr/>
        </p:nvSpPr>
        <p:spPr>
          <a:xfrm>
            <a:off x="838200" y="331698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网络拓扑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0065A8-DFAA-184C-9E9B-3D635583D3EB}"/>
              </a:ext>
            </a:extLst>
          </p:cNvPr>
          <p:cNvGrpSpPr/>
          <p:nvPr/>
        </p:nvGrpSpPr>
        <p:grpSpPr>
          <a:xfrm>
            <a:off x="1312617" y="3963314"/>
            <a:ext cx="9004926" cy="2578938"/>
            <a:chOff x="139065" y="3653620"/>
            <a:chExt cx="9004926" cy="25789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3D6895-BC0F-4C4B-AC1D-45F2CBF49504}"/>
                </a:ext>
              </a:extLst>
            </p:cNvPr>
            <p:cNvGrpSpPr/>
            <p:nvPr/>
          </p:nvGrpSpPr>
          <p:grpSpPr>
            <a:xfrm>
              <a:off x="139065" y="3997291"/>
              <a:ext cx="9004926" cy="2235267"/>
              <a:chOff x="231665" y="3997291"/>
              <a:chExt cx="9004926" cy="223526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3F0F5C8-5439-5541-9502-015B14DB8F75}"/>
                  </a:ext>
                </a:extLst>
              </p:cNvPr>
              <p:cNvGrpSpPr/>
              <p:nvPr/>
            </p:nvGrpSpPr>
            <p:grpSpPr>
              <a:xfrm>
                <a:off x="231665" y="3997291"/>
                <a:ext cx="7593173" cy="1823070"/>
                <a:chOff x="787250" y="2643053"/>
                <a:chExt cx="7593173" cy="182307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D462CCFB-CC27-D740-AB29-3F2DC94E46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25" y="3612923"/>
                  <a:ext cx="130306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A89F7F3A-19EB-B641-A895-FAC8DC955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945" y="2647742"/>
                  <a:ext cx="904298" cy="7106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34C7B819-B403-C645-9DC2-30CAF2215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6243" y="2643053"/>
                  <a:ext cx="960154" cy="46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6628AFDE-7E75-4148-8F11-9C9163F56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1945" y="3867481"/>
                  <a:ext cx="1744375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87DDCA4-F8AD-D14C-84B1-91A98A572C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6320" y="3867481"/>
                  <a:ext cx="1824103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9C407151-69B2-1E4D-8571-A362B591FE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6397" y="2643053"/>
                  <a:ext cx="984026" cy="715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EF90D84-A7E4-E748-B581-FEDBBA6AD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56243" y="3007742"/>
                  <a:ext cx="585519" cy="12038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0F81EE3-5330-574E-8D73-B00374203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0878" y="3003053"/>
                  <a:ext cx="585519" cy="12085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3D3C19-7A0F-8346-B2D7-F8DD479252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50" y="3612923"/>
                  <a:ext cx="66707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FABF41D-649F-D849-B487-827404C027B4}"/>
                  </a:ext>
                </a:extLst>
              </p:cNvPr>
              <p:cNvSpPr/>
              <p:nvPr/>
            </p:nvSpPr>
            <p:spPr>
              <a:xfrm>
                <a:off x="7089849" y="5647783"/>
                <a:ext cx="21467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3200" b="1" dirty="0"/>
                  <a:t>10.0.0.0/23</a:t>
                </a:r>
                <a:endParaRPr lang="en-US" sz="3200" b="1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059602D-45CB-1944-B6C3-B8AD35A5CF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9396" y="5327161"/>
                <a:ext cx="0" cy="3915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E11792-BDB0-F840-B728-91BF1B8F660F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S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5E2C22-1091-C549-A165-8818FD216ECD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A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11FC4E-F402-DB46-9891-1F89288EF7F7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B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1FDE7-3721-E54A-82E2-CCD86835A49D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C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EDA1CC-AD5C-8543-9811-92BAD3FA9824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D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B0061F-02FD-C340-94B6-56A34F7C1150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W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482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6C19-D6D7-D54A-B880-FC93912B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第一步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：网络正确性要求程序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30FC9-6C34-9A46-B9F9-A84C3050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13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0150FC-3D1B-624D-827A-CF51884DF189}"/>
              </a:ext>
            </a:extLst>
          </p:cNvPr>
          <p:cNvSpPr txBox="1"/>
          <p:nvPr/>
        </p:nvSpPr>
        <p:spPr>
          <a:xfrm>
            <a:off x="1758947" y="4444570"/>
            <a:ext cx="8022003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(</a:t>
            </a:r>
            <a:r>
              <a:rPr lang="en-US" altLang="zh-CN" sz="2400" dirty="0" err="1"/>
              <a:t>dstIP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10.0.0.0/23,</a:t>
            </a:r>
            <a:r>
              <a:rPr lang="zh-CN" altLang="en-US" sz="2400" dirty="0"/>
              <a:t> </a:t>
            </a:r>
            <a:r>
              <a:rPr lang="en-US" altLang="zh-CN" sz="2400" dirty="0"/>
              <a:t>[S],</a:t>
            </a:r>
            <a:r>
              <a:rPr lang="zh-CN" altLang="en-US" sz="2400" dirty="0"/>
              <a:t> </a:t>
            </a:r>
            <a:r>
              <a:rPr lang="en-US" altLang="zh-CN" sz="2400" dirty="0"/>
              <a:t>S</a:t>
            </a:r>
            <a:r>
              <a:rPr lang="zh-CN" altLang="en-US" sz="2400" dirty="0"/>
              <a:t> </a:t>
            </a:r>
            <a:r>
              <a:rPr lang="en-US" altLang="zh-CN" sz="2400" dirty="0"/>
              <a:t>.</a:t>
            </a:r>
            <a:r>
              <a:rPr lang="zh-CN" altLang="en-US" sz="2400" dirty="0"/>
              <a:t>* </a:t>
            </a:r>
            <a:r>
              <a:rPr lang="en-US" altLang="zh-CN" sz="2400" dirty="0"/>
              <a:t>W</a:t>
            </a:r>
            <a:r>
              <a:rPr lang="zh-CN" altLang="en-US" sz="2400" dirty="0"/>
              <a:t> </a:t>
            </a:r>
            <a:r>
              <a:rPr lang="en-US" altLang="zh-CN" sz="2400" dirty="0"/>
              <a:t>.</a:t>
            </a:r>
            <a:r>
              <a:rPr lang="zh-CN" altLang="en-US" sz="2400" dirty="0"/>
              <a:t>* </a:t>
            </a:r>
            <a:r>
              <a:rPr lang="en-US" altLang="zh-CN" sz="2400" dirty="0"/>
              <a:t>D</a:t>
            </a:r>
            <a:r>
              <a:rPr lang="zh-CN" altLang="en-US" sz="2400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dirty="0"/>
              <a:t> </a:t>
            </a:r>
            <a:r>
              <a:rPr lang="en-US" altLang="zh-CN" sz="2400" b="1" dirty="0" err="1"/>
              <a:t>loop_free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"exist</a:t>
            </a:r>
            <a:r>
              <a:rPr lang="zh-CN" altLang="en-US" sz="2400" dirty="0"/>
              <a:t> </a:t>
            </a:r>
            <a:r>
              <a:rPr lang="en-US" altLang="zh-CN" sz="2400" dirty="0"/>
              <a:t>&gt;=1")</a:t>
            </a:r>
            <a:endParaRPr lang="en-US" sz="2400" dirty="0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084B7E7F-63F4-8048-8462-D32889BF1437}"/>
              </a:ext>
            </a:extLst>
          </p:cNvPr>
          <p:cNvSpPr/>
          <p:nvPr/>
        </p:nvSpPr>
        <p:spPr>
          <a:xfrm>
            <a:off x="5004815" y="2905036"/>
            <a:ext cx="889000" cy="622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3AFA48-21CD-E54E-A377-ACD2F63AB4A9}"/>
              </a:ext>
            </a:extLst>
          </p:cNvPr>
          <p:cNvSpPr txBox="1"/>
          <p:nvPr/>
        </p:nvSpPr>
        <p:spPr>
          <a:xfrm>
            <a:off x="838200" y="3669082"/>
            <a:ext cx="7590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</a:t>
            </a:r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基于正则表达式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指定网络正确性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6B73D-8ECC-854F-88CF-46B3654F2F1C}"/>
              </a:ext>
            </a:extLst>
          </p:cNvPr>
          <p:cNvSpPr txBox="1"/>
          <p:nvPr/>
        </p:nvSpPr>
        <p:spPr>
          <a:xfrm>
            <a:off x="838200" y="1752243"/>
            <a:ext cx="1016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网络正确性要求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所有从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进入网络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且目的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属于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10.0.0.0/23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的数据包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需要全部沿着一条简单路径经过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后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抵达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C3E85F0-8629-A841-A072-6ADCE0F4A74D}"/>
              </a:ext>
            </a:extLst>
          </p:cNvPr>
          <p:cNvSpPr/>
          <p:nvPr/>
        </p:nvSpPr>
        <p:spPr>
          <a:xfrm rot="5400000">
            <a:off x="2901841" y="4013792"/>
            <a:ext cx="373255" cy="2360676"/>
          </a:xfrm>
          <a:prstGeom prst="rightBrace">
            <a:avLst>
              <a:gd name="adj1" fmla="val 78327"/>
              <a:gd name="adj2" fmla="val 49497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C014F13E-4E57-7649-A394-DC57CF92608F}"/>
              </a:ext>
            </a:extLst>
          </p:cNvPr>
          <p:cNvSpPr/>
          <p:nvPr/>
        </p:nvSpPr>
        <p:spPr>
          <a:xfrm rot="5400000">
            <a:off x="6321048" y="3588050"/>
            <a:ext cx="373255" cy="3206337"/>
          </a:xfrm>
          <a:prstGeom prst="rightBrace">
            <a:avLst>
              <a:gd name="adj1" fmla="val 78327"/>
              <a:gd name="adj2" fmla="val 49497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1E8A2629-3517-6D46-BC6E-F57150B8A88C}"/>
              </a:ext>
            </a:extLst>
          </p:cNvPr>
          <p:cNvSpPr/>
          <p:nvPr/>
        </p:nvSpPr>
        <p:spPr>
          <a:xfrm rot="5400000">
            <a:off x="8814770" y="4411668"/>
            <a:ext cx="373255" cy="1559104"/>
          </a:xfrm>
          <a:prstGeom prst="rightBrace">
            <a:avLst>
              <a:gd name="adj1" fmla="val 78327"/>
              <a:gd name="adj2" fmla="val 49497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7AF84-1685-9C40-85EE-C6813DC1F330}"/>
              </a:ext>
            </a:extLst>
          </p:cNvPr>
          <p:cNvSpPr txBox="1"/>
          <p:nvPr/>
        </p:nvSpPr>
        <p:spPr>
          <a:xfrm>
            <a:off x="2414985" y="5377845"/>
            <a:ext cx="1346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数据包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空间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644A74-52AD-6C4E-8B45-E59312708493}"/>
              </a:ext>
            </a:extLst>
          </p:cNvPr>
          <p:cNvSpPr txBox="1"/>
          <p:nvPr/>
        </p:nvSpPr>
        <p:spPr>
          <a:xfrm>
            <a:off x="4132945" y="5397614"/>
            <a:ext cx="959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入口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022A5A3-3CC8-1945-B049-D19D8AF80637}"/>
              </a:ext>
            </a:extLst>
          </p:cNvPr>
          <p:cNvSpPr/>
          <p:nvPr/>
        </p:nvSpPr>
        <p:spPr>
          <a:xfrm rot="5400000">
            <a:off x="4425944" y="5053661"/>
            <a:ext cx="373255" cy="275113"/>
          </a:xfrm>
          <a:prstGeom prst="rightBrace">
            <a:avLst>
              <a:gd name="adj1" fmla="val 78327"/>
              <a:gd name="adj2" fmla="val 49497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803032-DADE-5E4C-8BDB-CE36BE862821}"/>
              </a:ext>
            </a:extLst>
          </p:cNvPr>
          <p:cNvSpPr txBox="1"/>
          <p:nvPr/>
        </p:nvSpPr>
        <p:spPr>
          <a:xfrm>
            <a:off x="5469908" y="5430373"/>
            <a:ext cx="2059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合法网络路径集合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ED3C59-81AE-0248-91BC-D73139F5A582}"/>
              </a:ext>
            </a:extLst>
          </p:cNvPr>
          <p:cNvSpPr txBox="1"/>
          <p:nvPr/>
        </p:nvSpPr>
        <p:spPr>
          <a:xfrm>
            <a:off x="7977917" y="5430373"/>
            <a:ext cx="2059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合法网络路径数量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259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" grpId="0" animBg="1"/>
      <p:bldP spid="28" grpId="0"/>
      <p:bldP spid="6" grpId="0" animBg="1"/>
      <p:bldP spid="10" grpId="0" animBg="1"/>
      <p:bldP spid="11" grpId="0" animBg="1"/>
      <p:bldP spid="7" grpId="0"/>
      <p:bldP spid="13" grpId="0"/>
      <p:bldP spid="14" grpId="0" animBg="1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76F3-C3F0-E848-A668-090D0BEA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第二步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构建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DVNet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85B69-2BBD-C143-8BEC-CEBD185D4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3C4C5-0DB7-5444-BADF-6E59E8580103}"/>
              </a:ext>
            </a:extLst>
          </p:cNvPr>
          <p:cNvSpPr txBox="1"/>
          <p:nvPr/>
        </p:nvSpPr>
        <p:spPr>
          <a:xfrm>
            <a:off x="919393" y="2301001"/>
            <a:ext cx="4147907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dstIP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10.0.0.0/23,</a:t>
            </a:r>
            <a:r>
              <a:rPr lang="zh-CN" altLang="en-US" dirty="0"/>
              <a:t> </a:t>
            </a:r>
            <a:r>
              <a:rPr lang="en-US" altLang="zh-CN" dirty="0"/>
              <a:t>[S],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* </a:t>
            </a:r>
            <a:r>
              <a:rPr lang="en-US" altLang="zh-CN" dirty="0"/>
              <a:t>W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* 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b="1" dirty="0"/>
              <a:t>and</a:t>
            </a:r>
            <a:r>
              <a:rPr lang="zh-CN" altLang="en-US" dirty="0"/>
              <a:t> </a:t>
            </a:r>
            <a:r>
              <a:rPr lang="en-US" altLang="zh-CN" b="1" dirty="0" err="1"/>
              <a:t>loop_free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"exist</a:t>
            </a:r>
            <a:r>
              <a:rPr lang="zh-CN" altLang="en-US" dirty="0"/>
              <a:t> </a:t>
            </a:r>
            <a:r>
              <a:rPr lang="en-US" altLang="zh-CN" dirty="0"/>
              <a:t>&gt;=1")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A0DB11-A198-6F4C-8DE6-978343041A4D}"/>
              </a:ext>
            </a:extLst>
          </p:cNvPr>
          <p:cNvSpPr txBox="1"/>
          <p:nvPr/>
        </p:nvSpPr>
        <p:spPr>
          <a:xfrm>
            <a:off x="838200" y="158893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网络正确性要求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6C6948-0A22-9E4E-B8BA-4A8CBD608A18}"/>
              </a:ext>
            </a:extLst>
          </p:cNvPr>
          <p:cNvSpPr txBox="1"/>
          <p:nvPr/>
        </p:nvSpPr>
        <p:spPr>
          <a:xfrm>
            <a:off x="877639" y="368834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网络拓扑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C31728A-B0ED-8B4D-A978-50306010D282}"/>
              </a:ext>
            </a:extLst>
          </p:cNvPr>
          <p:cNvSpPr/>
          <p:nvPr/>
        </p:nvSpPr>
        <p:spPr>
          <a:xfrm>
            <a:off x="5110145" y="3487431"/>
            <a:ext cx="68670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C9955B8-6A07-BF41-8DA6-DD544FE7C351}"/>
              </a:ext>
            </a:extLst>
          </p:cNvPr>
          <p:cNvGrpSpPr/>
          <p:nvPr/>
        </p:nvGrpSpPr>
        <p:grpSpPr>
          <a:xfrm>
            <a:off x="5962103" y="2472120"/>
            <a:ext cx="5513508" cy="3905750"/>
            <a:chOff x="4894606" y="788422"/>
            <a:chExt cx="7255441" cy="516054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82726EF-B486-1341-8DD8-29CED2646F0A}"/>
                </a:ext>
              </a:extLst>
            </p:cNvPr>
            <p:cNvSpPr/>
            <p:nvPr/>
          </p:nvSpPr>
          <p:spPr>
            <a:xfrm>
              <a:off x="5291013" y="212992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S1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F09FBB3-80C4-1D4B-987E-6821810F82DD}"/>
                </a:ext>
              </a:extLst>
            </p:cNvPr>
            <p:cNvSpPr/>
            <p:nvPr/>
          </p:nvSpPr>
          <p:spPr>
            <a:xfrm>
              <a:off x="7808015" y="792501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B1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859436-7297-E541-8BFF-931B5292D2AD}"/>
                </a:ext>
              </a:extLst>
            </p:cNvPr>
            <p:cNvSpPr/>
            <p:nvPr/>
          </p:nvSpPr>
          <p:spPr>
            <a:xfrm>
              <a:off x="9644183" y="788422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C2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8F98416-A001-4241-B098-02A5652A2016}"/>
                </a:ext>
              </a:extLst>
            </p:cNvPr>
            <p:cNvSpPr/>
            <p:nvPr/>
          </p:nvSpPr>
          <p:spPr>
            <a:xfrm>
              <a:off x="7808015" y="5220816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B2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A6F47D3-082C-9844-B178-EE3E9739D24F}"/>
                </a:ext>
              </a:extLst>
            </p:cNvPr>
            <p:cNvSpPr/>
            <p:nvPr/>
          </p:nvSpPr>
          <p:spPr>
            <a:xfrm>
              <a:off x="9661122" y="362412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C1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2BC630C-8D94-7040-82D2-2F2CB5841A0A}"/>
                </a:ext>
              </a:extLst>
            </p:cNvPr>
            <p:cNvCxnSpPr>
              <a:cxnSpLocks/>
              <a:stCxn id="29" idx="6"/>
              <a:endCxn id="54" idx="2"/>
            </p:cNvCxnSpPr>
            <p:nvPr/>
          </p:nvCxnSpPr>
          <p:spPr>
            <a:xfrm>
              <a:off x="6011013" y="2489920"/>
              <a:ext cx="724032" cy="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EC9ED4-208F-9F4B-942F-EDC2F373DF6A}"/>
                </a:ext>
              </a:extLst>
            </p:cNvPr>
            <p:cNvCxnSpPr>
              <a:cxnSpLocks/>
              <a:stCxn id="54" idx="7"/>
              <a:endCxn id="30" idx="2"/>
            </p:cNvCxnSpPr>
            <p:nvPr/>
          </p:nvCxnSpPr>
          <p:spPr>
            <a:xfrm flipV="1">
              <a:off x="7349603" y="1152501"/>
              <a:ext cx="458412" cy="1082861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703B0B2-61D4-E54D-A480-ED748D6A1FC6}"/>
                </a:ext>
              </a:extLst>
            </p:cNvPr>
            <p:cNvCxnSpPr>
              <a:cxnSpLocks/>
              <a:stCxn id="30" idx="6"/>
              <a:endCxn id="31" idx="2"/>
            </p:cNvCxnSpPr>
            <p:nvPr/>
          </p:nvCxnSpPr>
          <p:spPr>
            <a:xfrm flipV="1">
              <a:off x="8528015" y="1148422"/>
              <a:ext cx="1116168" cy="4079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3B8B0F-E87C-A944-BC76-1FE1ABBCCA0C}"/>
                </a:ext>
              </a:extLst>
            </p:cNvPr>
            <p:cNvCxnSpPr>
              <a:cxnSpLocks/>
              <a:stCxn id="30" idx="5"/>
              <a:endCxn id="58" idx="1"/>
            </p:cNvCxnSpPr>
            <p:nvPr/>
          </p:nvCxnSpPr>
          <p:spPr>
            <a:xfrm>
              <a:off x="8422573" y="1407059"/>
              <a:ext cx="1320242" cy="780256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7CFB82-014A-EF48-83D9-BA25F66D0864}"/>
                </a:ext>
              </a:extLst>
            </p:cNvPr>
            <p:cNvCxnSpPr>
              <a:cxnSpLocks/>
              <a:stCxn id="31" idx="6"/>
              <a:endCxn id="63" idx="0"/>
            </p:cNvCxnSpPr>
            <p:nvPr/>
          </p:nvCxnSpPr>
          <p:spPr>
            <a:xfrm>
              <a:off x="10364183" y="1148422"/>
              <a:ext cx="1265545" cy="933997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6E450BD-C813-874A-A4B2-5C8E2A4C0A21}"/>
                </a:ext>
              </a:extLst>
            </p:cNvPr>
            <p:cNvCxnSpPr>
              <a:cxnSpLocks/>
              <a:stCxn id="59" idx="2"/>
              <a:endCxn id="33" idx="0"/>
            </p:cNvCxnSpPr>
            <p:nvPr/>
          </p:nvCxnSpPr>
          <p:spPr>
            <a:xfrm flipH="1">
              <a:off x="10021122" y="2836992"/>
              <a:ext cx="37161" cy="78712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39C03FE-9B6A-8E44-A0E1-F9B579FC8D7A}"/>
                </a:ext>
              </a:extLst>
            </p:cNvPr>
            <p:cNvCxnSpPr>
              <a:cxnSpLocks/>
              <a:stCxn id="54" idx="5"/>
              <a:endCxn id="56" idx="1"/>
            </p:cNvCxnSpPr>
            <p:nvPr/>
          </p:nvCxnSpPr>
          <p:spPr>
            <a:xfrm>
              <a:off x="7349603" y="2744478"/>
              <a:ext cx="564828" cy="983816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A1EBC4B-1FD0-6A4A-8252-E77A07CD0897}"/>
                </a:ext>
              </a:extLst>
            </p:cNvPr>
            <p:cNvCxnSpPr>
              <a:cxnSpLocks/>
              <a:stCxn id="56" idx="4"/>
              <a:endCxn id="32" idx="0"/>
            </p:cNvCxnSpPr>
            <p:nvPr/>
          </p:nvCxnSpPr>
          <p:spPr>
            <a:xfrm flipH="1">
              <a:off x="8168015" y="4342852"/>
              <a:ext cx="974" cy="877964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3661131-65FC-944B-93C4-0FA68C60E348}"/>
                </a:ext>
              </a:extLst>
            </p:cNvPr>
            <p:cNvCxnSpPr>
              <a:cxnSpLocks/>
              <a:stCxn id="56" idx="6"/>
              <a:endCxn id="33" idx="2"/>
            </p:cNvCxnSpPr>
            <p:nvPr/>
          </p:nvCxnSpPr>
          <p:spPr>
            <a:xfrm>
              <a:off x="8528989" y="3982852"/>
              <a:ext cx="1132133" cy="126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73A0D5-647F-6741-A071-29C2C1986943}"/>
                </a:ext>
              </a:extLst>
            </p:cNvPr>
            <p:cNvCxnSpPr>
              <a:cxnSpLocks/>
              <a:stCxn id="58" idx="5"/>
              <a:endCxn id="60" idx="1"/>
            </p:cNvCxnSpPr>
            <p:nvPr/>
          </p:nvCxnSpPr>
          <p:spPr>
            <a:xfrm>
              <a:off x="10251931" y="2696431"/>
              <a:ext cx="1112612" cy="2629827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CD68081-4E65-DA47-8BCF-E1A23C951C5A}"/>
                </a:ext>
              </a:extLst>
            </p:cNvPr>
            <p:cNvCxnSpPr>
              <a:cxnSpLocks/>
              <a:stCxn id="63" idx="4"/>
              <a:endCxn id="60" idx="0"/>
            </p:cNvCxnSpPr>
            <p:nvPr/>
          </p:nvCxnSpPr>
          <p:spPr>
            <a:xfrm flipH="1">
              <a:off x="11619101" y="2802419"/>
              <a:ext cx="10627" cy="2418397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ACF54D2-6963-7B4A-8AEC-66393C6CCCC2}"/>
                </a:ext>
              </a:extLst>
            </p:cNvPr>
            <p:cNvCxnSpPr>
              <a:cxnSpLocks/>
              <a:stCxn id="56" idx="5"/>
              <a:endCxn id="60" idx="2"/>
            </p:cNvCxnSpPr>
            <p:nvPr/>
          </p:nvCxnSpPr>
          <p:spPr>
            <a:xfrm>
              <a:off x="8423547" y="4237410"/>
              <a:ext cx="2835554" cy="1343406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13AAD-D622-0245-8F3B-DE4C45EA0E0E}"/>
                </a:ext>
              </a:extLst>
            </p:cNvPr>
            <p:cNvCxnSpPr>
              <a:cxnSpLocks/>
              <a:stCxn id="33" idx="5"/>
              <a:endCxn id="60" idx="1"/>
            </p:cNvCxnSpPr>
            <p:nvPr/>
          </p:nvCxnSpPr>
          <p:spPr>
            <a:xfrm>
              <a:off x="10275680" y="4238678"/>
              <a:ext cx="1088863" cy="108758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6014E01-581E-2A43-9C67-87028244692F}"/>
                </a:ext>
              </a:extLst>
            </p:cNvPr>
            <p:cNvCxnSpPr>
              <a:cxnSpLocks/>
              <a:stCxn id="32" idx="6"/>
              <a:endCxn id="33" idx="3"/>
            </p:cNvCxnSpPr>
            <p:nvPr/>
          </p:nvCxnSpPr>
          <p:spPr>
            <a:xfrm flipV="1">
              <a:off x="8528015" y="4238678"/>
              <a:ext cx="1238549" cy="134213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CE389D-EB49-014E-AA3C-E8A91EBCCAB6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4894606" y="2489920"/>
              <a:ext cx="396407" cy="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14FC5E6-9FE6-D54D-929E-10777EB585CF}"/>
                </a:ext>
              </a:extLst>
            </p:cNvPr>
            <p:cNvGrpSpPr/>
            <p:nvPr/>
          </p:nvGrpSpPr>
          <p:grpSpPr>
            <a:xfrm>
              <a:off x="11238341" y="2082419"/>
              <a:ext cx="911706" cy="723345"/>
              <a:chOff x="9422064" y="2337433"/>
              <a:chExt cx="911706" cy="723345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6F98D15-190E-884D-AF8A-602E01D0AF81}"/>
                  </a:ext>
                </a:extLst>
              </p:cNvPr>
              <p:cNvSpPr/>
              <p:nvPr/>
            </p:nvSpPr>
            <p:spPr>
              <a:xfrm>
                <a:off x="9453451" y="2337433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61DEB64-5F3C-384A-8848-D4B389A3D1D3}"/>
                  </a:ext>
                </a:extLst>
              </p:cNvPr>
              <p:cNvSpPr txBox="1"/>
              <p:nvPr/>
            </p:nvSpPr>
            <p:spPr>
              <a:xfrm>
                <a:off x="9422064" y="2369464"/>
                <a:ext cx="911706" cy="69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W2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CA5A100-1368-1B44-8684-DDB2A5A202E2}"/>
                </a:ext>
              </a:extLst>
            </p:cNvPr>
            <p:cNvGrpSpPr/>
            <p:nvPr/>
          </p:nvGrpSpPr>
          <p:grpSpPr>
            <a:xfrm>
              <a:off x="11259101" y="5220816"/>
              <a:ext cx="797069" cy="728148"/>
              <a:chOff x="9453450" y="4422160"/>
              <a:chExt cx="797069" cy="728148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B619C25-9F65-EB47-A003-266A92CDC687}"/>
                  </a:ext>
                </a:extLst>
              </p:cNvPr>
              <p:cNvSpPr/>
              <p:nvPr/>
            </p:nvSpPr>
            <p:spPr>
              <a:xfrm>
                <a:off x="9453450" y="4422160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E44F0E9-D6F1-B949-B610-43897789AEEA}"/>
                  </a:ext>
                </a:extLst>
              </p:cNvPr>
              <p:cNvSpPr/>
              <p:nvPr/>
            </p:nvSpPr>
            <p:spPr>
              <a:xfrm>
                <a:off x="9501906" y="4478658"/>
                <a:ext cx="612000" cy="612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854B5D-6EF5-094E-AB71-90DEB247B87E}"/>
                  </a:ext>
                </a:extLst>
              </p:cNvPr>
              <p:cNvSpPr txBox="1"/>
              <p:nvPr/>
            </p:nvSpPr>
            <p:spPr>
              <a:xfrm>
                <a:off x="9469598" y="4458994"/>
                <a:ext cx="780921" cy="69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D1</a:t>
                </a:r>
                <a:endParaRPr lang="en-US" sz="2800" b="1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CB98AA6-621C-6645-9635-F23E359C0829}"/>
                </a:ext>
              </a:extLst>
            </p:cNvPr>
            <p:cNvGrpSpPr/>
            <p:nvPr/>
          </p:nvGrpSpPr>
          <p:grpSpPr>
            <a:xfrm>
              <a:off x="9602429" y="2081873"/>
              <a:ext cx="911706" cy="755119"/>
              <a:chOff x="8400107" y="2337063"/>
              <a:chExt cx="911706" cy="755119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A9F3C45-C0F3-4E4E-858A-5099D8497136}"/>
                  </a:ext>
                </a:extLst>
              </p:cNvPr>
              <p:cNvSpPr/>
              <p:nvPr/>
            </p:nvSpPr>
            <p:spPr>
              <a:xfrm>
                <a:off x="8435051" y="2337063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85CB284-E4F8-2648-B459-140D8A5CC073}"/>
                  </a:ext>
                </a:extLst>
              </p:cNvPr>
              <p:cNvSpPr txBox="1"/>
              <p:nvPr/>
            </p:nvSpPr>
            <p:spPr>
              <a:xfrm>
                <a:off x="8400107" y="2400868"/>
                <a:ext cx="911706" cy="69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W</a:t>
                </a:r>
                <a:r>
                  <a:rPr lang="en-US" altLang="zh-CN" sz="2800" b="1" dirty="0"/>
                  <a:t>1</a:t>
                </a:r>
                <a:endParaRPr lang="en-US" sz="2800" b="1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A03CC4-77F9-6248-8DB9-08141147A64A}"/>
                </a:ext>
              </a:extLst>
            </p:cNvPr>
            <p:cNvGrpSpPr/>
            <p:nvPr/>
          </p:nvGrpSpPr>
          <p:grpSpPr>
            <a:xfrm>
              <a:off x="7753478" y="3622852"/>
              <a:ext cx="911706" cy="726580"/>
              <a:chOff x="7174724" y="3267308"/>
              <a:chExt cx="911706" cy="72658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506108D-9ED7-3144-AD75-5093A914478D}"/>
                  </a:ext>
                </a:extLst>
              </p:cNvPr>
              <p:cNvSpPr/>
              <p:nvPr/>
            </p:nvSpPr>
            <p:spPr>
              <a:xfrm>
                <a:off x="7230235" y="3267308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74649A6-1F57-8841-8256-34ECEC629EC5}"/>
                  </a:ext>
                </a:extLst>
              </p:cNvPr>
              <p:cNvSpPr txBox="1"/>
              <p:nvPr/>
            </p:nvSpPr>
            <p:spPr>
              <a:xfrm>
                <a:off x="7174724" y="3302574"/>
                <a:ext cx="911706" cy="69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W</a:t>
                </a:r>
                <a:r>
                  <a:rPr lang="en-US" altLang="zh-CN" sz="2800" b="1" dirty="0"/>
                  <a:t>3</a:t>
                </a:r>
                <a:endParaRPr lang="en-US" sz="2800" b="1" dirty="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5EFE551-1E6E-3C41-8F76-E341BC4FBD42}"/>
                </a:ext>
              </a:extLst>
            </p:cNvPr>
            <p:cNvGrpSpPr/>
            <p:nvPr/>
          </p:nvGrpSpPr>
          <p:grpSpPr>
            <a:xfrm>
              <a:off x="6735045" y="2129920"/>
              <a:ext cx="804507" cy="737633"/>
              <a:chOff x="6386132" y="2337063"/>
              <a:chExt cx="804507" cy="737633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A771282-3452-B843-A395-3D39CBC65F9C}"/>
                  </a:ext>
                </a:extLst>
              </p:cNvPr>
              <p:cNvSpPr/>
              <p:nvPr/>
            </p:nvSpPr>
            <p:spPr>
              <a:xfrm>
                <a:off x="6386132" y="2337063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216B82A-5619-8D4B-9BC4-69AB069257F6}"/>
                  </a:ext>
                </a:extLst>
              </p:cNvPr>
              <p:cNvSpPr txBox="1"/>
              <p:nvPr/>
            </p:nvSpPr>
            <p:spPr>
              <a:xfrm>
                <a:off x="6420266" y="2383383"/>
                <a:ext cx="770373" cy="691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A1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4A037FE-C7C2-9447-BA5A-C26C9DCDFE3A}"/>
              </a:ext>
            </a:extLst>
          </p:cNvPr>
          <p:cNvGrpSpPr/>
          <p:nvPr/>
        </p:nvGrpSpPr>
        <p:grpSpPr>
          <a:xfrm>
            <a:off x="919393" y="4273121"/>
            <a:ext cx="4218863" cy="1515763"/>
            <a:chOff x="139065" y="3653620"/>
            <a:chExt cx="9865116" cy="263660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0D0F865-6D11-AC47-8DC8-A26A9FAB7C04}"/>
                </a:ext>
              </a:extLst>
            </p:cNvPr>
            <p:cNvGrpSpPr/>
            <p:nvPr/>
          </p:nvGrpSpPr>
          <p:grpSpPr>
            <a:xfrm>
              <a:off x="139065" y="3997291"/>
              <a:ext cx="9865116" cy="2292930"/>
              <a:chOff x="231665" y="3997291"/>
              <a:chExt cx="9865116" cy="229293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D3D9B824-0918-594D-BD45-B9A9C09D999D}"/>
                  </a:ext>
                </a:extLst>
              </p:cNvPr>
              <p:cNvGrpSpPr/>
              <p:nvPr/>
            </p:nvGrpSpPr>
            <p:grpSpPr>
              <a:xfrm>
                <a:off x="231665" y="3997291"/>
                <a:ext cx="7593173" cy="1823070"/>
                <a:chOff x="787250" y="2643053"/>
                <a:chExt cx="7593173" cy="1823070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D72CAD3A-347C-D447-91A6-BB3B472664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25" y="3612923"/>
                  <a:ext cx="130306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FE17E4B-86BB-474A-8FCB-9A9F54A2F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945" y="2647742"/>
                  <a:ext cx="904298" cy="7106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6B322EE-F674-034F-8D92-A428FC081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6243" y="2643053"/>
                  <a:ext cx="960154" cy="46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2FCA22F-8F8F-F440-AB34-A708D124FA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1945" y="3867481"/>
                  <a:ext cx="1744375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39C3F02D-9769-D044-8230-4F7FCCCFBD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6320" y="3867481"/>
                  <a:ext cx="1824103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F9A7382E-9684-C740-9F50-43EA8B5243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6397" y="2643053"/>
                  <a:ext cx="984026" cy="715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5EE16313-17FB-CF40-B5EE-A8DD2CBA48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56243" y="3007742"/>
                  <a:ext cx="585519" cy="12038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D8E74938-7381-CF47-B3B3-6CD340B8B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0878" y="3003053"/>
                  <a:ext cx="585519" cy="12085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43F4DCF1-19A8-364D-AF9D-B3A33AFF68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50" y="3612923"/>
                  <a:ext cx="66707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3FB3E5F-923A-6D40-89D0-50097070A7A0}"/>
                  </a:ext>
                </a:extLst>
              </p:cNvPr>
              <p:cNvSpPr/>
              <p:nvPr/>
            </p:nvSpPr>
            <p:spPr>
              <a:xfrm>
                <a:off x="7089848" y="5647785"/>
                <a:ext cx="3006933" cy="6424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/>
                  <a:t>10.0.0.0/23</a:t>
                </a:r>
                <a:endParaRPr lang="en-US" b="1" dirty="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E80AB9D-59F3-4840-925E-D27B3491A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9396" y="5327161"/>
                <a:ext cx="0" cy="3915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66E20DB-02AD-1C40-A2A4-CF291765483B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S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E13A6F0-F667-6B40-B935-B4B8A0616C5D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A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A1664E0-E9CE-9F40-8C55-6A7671C38F7E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B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00965B7-62B4-074E-847F-7CAD6C4D771A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2DF929B-5445-8749-A53A-13522F65910B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D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059EC1A-F6CB-B54B-B202-7E7886E69D7B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W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03537664-C548-F548-A5DF-9615535E36B1}"/>
              </a:ext>
            </a:extLst>
          </p:cNvPr>
          <p:cNvSpPr txBox="1"/>
          <p:nvPr/>
        </p:nvSpPr>
        <p:spPr>
          <a:xfrm>
            <a:off x="6131018" y="1556029"/>
            <a:ext cx="5343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DVNet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包含拓扑中全部合法路径的有向无环图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73E22E-1324-D144-8884-B7D19695A541}"/>
              </a:ext>
            </a:extLst>
          </p:cNvPr>
          <p:cNvSpPr txBox="1"/>
          <p:nvPr/>
        </p:nvSpPr>
        <p:spPr>
          <a:xfrm>
            <a:off x="1926915" y="3050745"/>
            <a:ext cx="3424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X</a:t>
            </a:r>
            <a:r>
              <a:rPr lang="zh-CN" altLang="en-US" sz="3200" b="1" dirty="0"/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DFA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乘法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15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8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ntent Placeholder 58">
            <a:extLst>
              <a:ext uri="{FF2B5EF4-FFF2-40B4-BE49-F238E27FC236}">
                <a16:creationId xmlns:a16="http://schemas.microsoft.com/office/drawing/2014/main" id="{8CAD84BF-8E5F-E944-A8D2-5E8D67072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938"/>
            <a:ext cx="10515600" cy="4486275"/>
          </a:xfrm>
        </p:spPr>
        <p:txBody>
          <a:bodyPr/>
          <a:lstStyle/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子任务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每个节点计算数据平面中该节点抵达目的地节点的合法路径数量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并沿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DVNet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反向传递计数结果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44AF2-1228-6143-9BE9-FA79B0C02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91719" cy="1325563"/>
          </a:xfrm>
        </p:spPr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第三步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设备子任务分配与协同验证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6EC06-99AA-B446-91E0-8E708DFA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15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E31C39-270A-2F42-8451-DD129C7FFE2D}"/>
              </a:ext>
            </a:extLst>
          </p:cNvPr>
          <p:cNvSpPr/>
          <p:nvPr/>
        </p:nvSpPr>
        <p:spPr>
          <a:xfrm>
            <a:off x="4873334" y="362307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407370-CA62-E446-AA0E-3FA38A570538}"/>
              </a:ext>
            </a:extLst>
          </p:cNvPr>
          <p:cNvSpPr/>
          <p:nvPr/>
        </p:nvSpPr>
        <p:spPr>
          <a:xfrm>
            <a:off x="7659253" y="266568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B1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CAC283-B3DE-344C-A205-7EB9FB1F06F6}"/>
              </a:ext>
            </a:extLst>
          </p:cNvPr>
          <p:cNvSpPr/>
          <p:nvPr/>
        </p:nvSpPr>
        <p:spPr>
          <a:xfrm>
            <a:off x="8878564" y="266276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437E75-B587-004F-934D-43DBB74C7C55}"/>
              </a:ext>
            </a:extLst>
          </p:cNvPr>
          <p:cNvSpPr/>
          <p:nvPr/>
        </p:nvSpPr>
        <p:spPr>
          <a:xfrm>
            <a:off x="7659253" y="6175399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B2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74FA56-2BF5-9B45-91FE-B0DDFFCAB4F3}"/>
              </a:ext>
            </a:extLst>
          </p:cNvPr>
          <p:cNvSpPr/>
          <p:nvPr/>
        </p:nvSpPr>
        <p:spPr>
          <a:xfrm>
            <a:off x="8889812" y="4692691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C1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A331E2-C8A4-1D40-8FB6-A21DD7C19A7F}"/>
              </a:ext>
            </a:extLst>
          </p:cNvPr>
          <p:cNvCxnSpPr>
            <a:cxnSpLocks/>
            <a:stCxn id="8" idx="6"/>
            <a:endCxn id="48" idx="2"/>
          </p:cNvCxnSpPr>
          <p:nvPr/>
        </p:nvCxnSpPr>
        <p:spPr>
          <a:xfrm>
            <a:off x="5351451" y="3880775"/>
            <a:ext cx="480795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7C956B-1B49-984D-9946-69E9C86CD27B}"/>
              </a:ext>
            </a:extLst>
          </p:cNvPr>
          <p:cNvCxnSpPr>
            <a:cxnSpLocks/>
            <a:stCxn id="48" idx="7"/>
            <a:endCxn id="9" idx="2"/>
          </p:cNvCxnSpPr>
          <p:nvPr/>
        </p:nvCxnSpPr>
        <p:spPr>
          <a:xfrm flipV="1">
            <a:off x="6240344" y="2923386"/>
            <a:ext cx="1418909" cy="775165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7E7152-67E8-AA44-8AB7-F665BF5DADB9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8137371" y="2920466"/>
            <a:ext cx="741193" cy="292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691BE0-ED49-5143-8C8F-4A45109DAD13}"/>
              </a:ext>
            </a:extLst>
          </p:cNvPr>
          <p:cNvCxnSpPr>
            <a:cxnSpLocks/>
            <a:stCxn id="9" idx="5"/>
            <a:endCxn id="52" idx="1"/>
          </p:cNvCxnSpPr>
          <p:nvPr/>
        </p:nvCxnSpPr>
        <p:spPr>
          <a:xfrm>
            <a:off x="8067352" y="3105611"/>
            <a:ext cx="876709" cy="558545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4AD6BB-19BD-3443-AEDA-6A1ABFE2DEFE}"/>
              </a:ext>
            </a:extLst>
          </p:cNvPr>
          <p:cNvCxnSpPr>
            <a:cxnSpLocks/>
            <a:stCxn id="10" idx="6"/>
            <a:endCxn id="57" idx="0"/>
          </p:cNvCxnSpPr>
          <p:nvPr/>
        </p:nvCxnSpPr>
        <p:spPr>
          <a:xfrm>
            <a:off x="9356681" y="2920466"/>
            <a:ext cx="840387" cy="66860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C856C1-C085-CA46-936E-FCFE28114E60}"/>
              </a:ext>
            </a:extLst>
          </p:cNvPr>
          <p:cNvCxnSpPr>
            <a:cxnSpLocks/>
            <a:stCxn id="53" idx="2"/>
            <a:endCxn id="12" idx="0"/>
          </p:cNvCxnSpPr>
          <p:nvPr/>
        </p:nvCxnSpPr>
        <p:spPr>
          <a:xfrm flipH="1">
            <a:off x="9128871" y="4096015"/>
            <a:ext cx="31506" cy="596676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FE6E3-5AEE-A448-BC57-D2FE4960AF4E}"/>
              </a:ext>
            </a:extLst>
          </p:cNvPr>
          <p:cNvCxnSpPr>
            <a:cxnSpLocks/>
            <a:stCxn id="48" idx="5"/>
            <a:endCxn id="50" idx="1"/>
          </p:cNvCxnSpPr>
          <p:nvPr/>
        </p:nvCxnSpPr>
        <p:spPr>
          <a:xfrm>
            <a:off x="6240344" y="4063000"/>
            <a:ext cx="1489575" cy="704264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70D43D-687E-C341-B1CE-DBF3367D8D3B}"/>
              </a:ext>
            </a:extLst>
          </p:cNvPr>
          <p:cNvCxnSpPr>
            <a:cxnSpLocks/>
            <a:stCxn id="50" idx="4"/>
            <a:endCxn id="11" idx="0"/>
          </p:cNvCxnSpPr>
          <p:nvPr/>
        </p:nvCxnSpPr>
        <p:spPr>
          <a:xfrm flipH="1">
            <a:off x="7898312" y="5207195"/>
            <a:ext cx="647" cy="968204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F0A98E-FBE6-F641-BDEE-D66667E71E2B}"/>
              </a:ext>
            </a:extLst>
          </p:cNvPr>
          <p:cNvCxnSpPr>
            <a:cxnSpLocks/>
            <a:stCxn id="50" idx="6"/>
            <a:endCxn id="12" idx="2"/>
          </p:cNvCxnSpPr>
          <p:nvPr/>
        </p:nvCxnSpPr>
        <p:spPr>
          <a:xfrm>
            <a:off x="8138017" y="4949489"/>
            <a:ext cx="751795" cy="908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1E7CB2-7978-6E45-8C72-0CBD4A6B53C5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9282140" y="4028606"/>
            <a:ext cx="738832" cy="222227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CB7AD8-66AD-9241-9B21-BB7F51EBEDAD}"/>
              </a:ext>
            </a:extLst>
          </p:cNvPr>
          <p:cNvCxnSpPr>
            <a:cxnSpLocks/>
            <a:stCxn id="57" idx="4"/>
            <a:endCxn id="54" idx="0"/>
          </p:cNvCxnSpPr>
          <p:nvPr/>
        </p:nvCxnSpPr>
        <p:spPr>
          <a:xfrm flipH="1">
            <a:off x="10190012" y="4104477"/>
            <a:ext cx="7057" cy="207092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7415BC-6ED1-824A-8817-3D30055CCD4D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7984748" y="5179704"/>
            <a:ext cx="1966205" cy="125340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6CF234-AE6D-7844-A192-4836BE230B40}"/>
              </a:ext>
            </a:extLst>
          </p:cNvPr>
          <p:cNvCxnSpPr>
            <a:cxnSpLocks/>
            <a:stCxn id="12" idx="6"/>
            <a:endCxn id="54" idx="1"/>
          </p:cNvCxnSpPr>
          <p:nvPr/>
        </p:nvCxnSpPr>
        <p:spPr>
          <a:xfrm>
            <a:off x="9367929" y="4950397"/>
            <a:ext cx="653042" cy="130048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6668C0-7263-794B-BD8F-5FDC2CE5ABCE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8067352" y="5065230"/>
            <a:ext cx="818079" cy="118565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B5CB8C-7554-B344-A50C-40B316A3686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10099" y="3880775"/>
            <a:ext cx="263235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BF678D-A34D-7645-9CD8-F39BBCCC6737}"/>
              </a:ext>
            </a:extLst>
          </p:cNvPr>
          <p:cNvGrpSpPr/>
          <p:nvPr/>
        </p:nvGrpSpPr>
        <p:grpSpPr>
          <a:xfrm>
            <a:off x="9937167" y="3589066"/>
            <a:ext cx="619080" cy="515411"/>
            <a:chOff x="9422064" y="2337433"/>
            <a:chExt cx="932276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5AB9773-B4D5-D643-9C39-85BF176312A2}"/>
                </a:ext>
              </a:extLst>
            </p:cNvPr>
            <p:cNvSpPr/>
            <p:nvPr/>
          </p:nvSpPr>
          <p:spPr>
            <a:xfrm>
              <a:off x="9453451" y="233743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2A818C-E82C-F24D-B990-CA9D2A16C237}"/>
                </a:ext>
              </a:extLst>
            </p:cNvPr>
            <p:cNvSpPr txBox="1"/>
            <p:nvPr/>
          </p:nvSpPr>
          <p:spPr>
            <a:xfrm>
              <a:off x="9422064" y="2369465"/>
              <a:ext cx="932276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FDA0A0-BF14-7A4D-94B8-85CA2765842C}"/>
              </a:ext>
            </a:extLst>
          </p:cNvPr>
          <p:cNvGrpSpPr/>
          <p:nvPr/>
        </p:nvGrpSpPr>
        <p:grpSpPr>
          <a:xfrm>
            <a:off x="9950953" y="6175399"/>
            <a:ext cx="544844" cy="515411"/>
            <a:chOff x="9453450" y="4422160"/>
            <a:chExt cx="820484" cy="720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34F3D67-FD1C-3045-A489-34D064176425}"/>
                </a:ext>
              </a:extLst>
            </p:cNvPr>
            <p:cNvSpPr/>
            <p:nvPr/>
          </p:nvSpPr>
          <p:spPr>
            <a:xfrm>
              <a:off x="9453450" y="442216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5DDFF49-49DC-6440-A763-9C9987BC1D49}"/>
                </a:ext>
              </a:extLst>
            </p:cNvPr>
            <p:cNvSpPr/>
            <p:nvPr/>
          </p:nvSpPr>
          <p:spPr>
            <a:xfrm>
              <a:off x="9501906" y="4478658"/>
              <a:ext cx="612000" cy="612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63C7EB-ACD6-3548-AC25-9B22C8C605A0}"/>
                </a:ext>
              </a:extLst>
            </p:cNvPr>
            <p:cNvSpPr txBox="1"/>
            <p:nvPr/>
          </p:nvSpPr>
          <p:spPr>
            <a:xfrm>
              <a:off x="9469598" y="4458995"/>
              <a:ext cx="804336" cy="644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D1</a:t>
              </a:r>
              <a:endParaRPr lang="en-US" sz="2400" b="1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467613-94BE-9042-8386-FF1FA990D11B}"/>
              </a:ext>
            </a:extLst>
          </p:cNvPr>
          <p:cNvGrpSpPr/>
          <p:nvPr/>
        </p:nvGrpSpPr>
        <p:grpSpPr>
          <a:xfrm>
            <a:off x="8850837" y="3588675"/>
            <a:ext cx="619080" cy="515411"/>
            <a:chOff x="8400107" y="2337063"/>
            <a:chExt cx="932276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87CDCBF-8785-C542-AE0C-921AC9EEA7E1}"/>
                </a:ext>
              </a:extLst>
            </p:cNvPr>
            <p:cNvSpPr/>
            <p:nvPr/>
          </p:nvSpPr>
          <p:spPr>
            <a:xfrm>
              <a:off x="8435051" y="233706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2AB82A-0414-1547-B8CD-1FAC109FC149}"/>
                </a:ext>
              </a:extLst>
            </p:cNvPr>
            <p:cNvSpPr txBox="1"/>
            <p:nvPr/>
          </p:nvSpPr>
          <p:spPr>
            <a:xfrm>
              <a:off x="8400107" y="2400868"/>
              <a:ext cx="932276" cy="644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</a:t>
              </a:r>
              <a:r>
                <a:rPr lang="en-US" altLang="zh-CN" sz="2400" b="1" dirty="0"/>
                <a:t>1</a:t>
              </a:r>
              <a:endParaRPr lang="en-US" sz="2400" b="1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6E1071E-56E9-DF4A-84A4-1EE96F7EBD0A}"/>
              </a:ext>
            </a:extLst>
          </p:cNvPr>
          <p:cNvGrpSpPr/>
          <p:nvPr/>
        </p:nvGrpSpPr>
        <p:grpSpPr>
          <a:xfrm>
            <a:off x="7623038" y="4691783"/>
            <a:ext cx="619080" cy="515411"/>
            <a:chOff x="7174724" y="3267308"/>
            <a:chExt cx="932276" cy="720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B7668F2-FBBF-0047-B554-C5274B1D8279}"/>
                </a:ext>
              </a:extLst>
            </p:cNvPr>
            <p:cNvSpPr/>
            <p:nvPr/>
          </p:nvSpPr>
          <p:spPr>
            <a:xfrm>
              <a:off x="7230235" y="3267308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4C4B50-5497-8F48-A08B-4D3D255D97F0}"/>
                </a:ext>
              </a:extLst>
            </p:cNvPr>
            <p:cNvSpPr txBox="1"/>
            <p:nvPr/>
          </p:nvSpPr>
          <p:spPr>
            <a:xfrm>
              <a:off x="7174724" y="3302574"/>
              <a:ext cx="932276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</a:t>
              </a:r>
              <a:r>
                <a:rPr lang="en-US" altLang="zh-CN" sz="2400" b="1" dirty="0"/>
                <a:t>3</a:t>
              </a:r>
              <a:endParaRPr lang="en-US" sz="2400" b="1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1F6958-32FD-D74D-84FD-8A629BFB3536}"/>
              </a:ext>
            </a:extLst>
          </p:cNvPr>
          <p:cNvGrpSpPr/>
          <p:nvPr/>
        </p:nvGrpSpPr>
        <p:grpSpPr>
          <a:xfrm>
            <a:off x="5832246" y="3623070"/>
            <a:ext cx="548773" cy="515411"/>
            <a:chOff x="6386132" y="2337063"/>
            <a:chExt cx="826401" cy="72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CCBC74A-3F6A-4543-827E-626D991764E8}"/>
                </a:ext>
              </a:extLst>
            </p:cNvPr>
            <p:cNvSpPr/>
            <p:nvPr/>
          </p:nvSpPr>
          <p:spPr>
            <a:xfrm>
              <a:off x="6386132" y="233706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A9514DE-1A36-9346-AA2D-B00B3E3A1129}"/>
                </a:ext>
              </a:extLst>
            </p:cNvPr>
            <p:cNvSpPr txBox="1"/>
            <p:nvPr/>
          </p:nvSpPr>
          <p:spPr>
            <a:xfrm>
              <a:off x="6420266" y="2383383"/>
              <a:ext cx="792267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A1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07282A3-4C10-0649-A1AB-A362A7E6FE73}"/>
              </a:ext>
            </a:extLst>
          </p:cNvPr>
          <p:cNvSpPr txBox="1"/>
          <p:nvPr/>
        </p:nvSpPr>
        <p:spPr>
          <a:xfrm>
            <a:off x="10219327" y="568888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14A863-6563-B647-9595-91810EA68D52}"/>
              </a:ext>
            </a:extLst>
          </p:cNvPr>
          <p:cNvSpPr txBox="1"/>
          <p:nvPr/>
        </p:nvSpPr>
        <p:spPr>
          <a:xfrm>
            <a:off x="4634905" y="5315350"/>
            <a:ext cx="2387089" cy="101566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1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=10.0.0.0/23</a:t>
            </a:r>
          </a:p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2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=10.0.0.0/24</a:t>
            </a:r>
          </a:p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3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=10.0.1.0/24</a:t>
            </a:r>
            <a:endParaRPr 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771747-8B20-8846-9CCE-91DAA2F0A7B2}"/>
              </a:ext>
            </a:extLst>
          </p:cNvPr>
          <p:cNvSpPr txBox="1"/>
          <p:nvPr/>
        </p:nvSpPr>
        <p:spPr>
          <a:xfrm>
            <a:off x="7354844" y="224604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A7E5EE-FB96-A74A-90EE-376A151824B9}"/>
              </a:ext>
            </a:extLst>
          </p:cNvPr>
          <p:cNvSpPr txBox="1"/>
          <p:nvPr/>
        </p:nvSpPr>
        <p:spPr>
          <a:xfrm>
            <a:off x="8111705" y="4273862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BFE1F4-BE15-8E4A-8484-47B1CA8E8EAE}"/>
              </a:ext>
            </a:extLst>
          </p:cNvPr>
          <p:cNvSpPr txBox="1"/>
          <p:nvPr/>
        </p:nvSpPr>
        <p:spPr>
          <a:xfrm>
            <a:off x="8627060" y="2232819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5114F6-6FC1-FB45-AECF-7E7D44860024}"/>
              </a:ext>
            </a:extLst>
          </p:cNvPr>
          <p:cNvSpPr txBox="1"/>
          <p:nvPr/>
        </p:nvSpPr>
        <p:spPr>
          <a:xfrm>
            <a:off x="10227907" y="4081491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36F297-7BAD-DF43-9E9C-E8641E4D38C7}"/>
              </a:ext>
            </a:extLst>
          </p:cNvPr>
          <p:cNvSpPr txBox="1"/>
          <p:nvPr/>
        </p:nvSpPr>
        <p:spPr>
          <a:xfrm>
            <a:off x="7906938" y="364748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C1FAF0-4C6F-074B-BA57-00C11189606D}"/>
              </a:ext>
            </a:extLst>
          </p:cNvPr>
          <p:cNvSpPr txBox="1"/>
          <p:nvPr/>
        </p:nvSpPr>
        <p:spPr>
          <a:xfrm>
            <a:off x="6659809" y="4761093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9353C1-EEF2-9745-94D7-B5DC740AF2D2}"/>
              </a:ext>
            </a:extLst>
          </p:cNvPr>
          <p:cNvSpPr txBox="1"/>
          <p:nvPr/>
        </p:nvSpPr>
        <p:spPr>
          <a:xfrm>
            <a:off x="6996094" y="565805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31F6C83-F269-884C-9AC8-2B104ED6C6B6}"/>
              </a:ext>
            </a:extLst>
          </p:cNvPr>
          <p:cNvGrpSpPr/>
          <p:nvPr/>
        </p:nvGrpSpPr>
        <p:grpSpPr>
          <a:xfrm>
            <a:off x="5582125" y="2774122"/>
            <a:ext cx="1407758" cy="746555"/>
            <a:chOff x="2481280" y="498682"/>
            <a:chExt cx="2119953" cy="104289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9BA556-7987-A946-AE5A-FEAC90FEAF75}"/>
                </a:ext>
              </a:extLst>
            </p:cNvPr>
            <p:cNvSpPr txBox="1"/>
            <p:nvPr/>
          </p:nvSpPr>
          <p:spPr>
            <a:xfrm>
              <a:off x="2481280" y="498682"/>
              <a:ext cx="2119953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[(P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2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[0,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1]),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678869-BE16-0641-B1E3-DAE81E97D800}"/>
                </a:ext>
              </a:extLst>
            </p:cNvPr>
            <p:cNvSpPr txBox="1"/>
            <p:nvPr/>
          </p:nvSpPr>
          <p:spPr>
            <a:xfrm>
              <a:off x="2608409" y="982646"/>
              <a:ext cx="1388517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3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1)]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D6704DC-AD7D-3046-BC12-77B4EDEFEDAB}"/>
              </a:ext>
            </a:extLst>
          </p:cNvPr>
          <p:cNvGrpSpPr/>
          <p:nvPr/>
        </p:nvGrpSpPr>
        <p:grpSpPr>
          <a:xfrm>
            <a:off x="4741716" y="4171639"/>
            <a:ext cx="1407758" cy="746555"/>
            <a:chOff x="2481280" y="498682"/>
            <a:chExt cx="2119953" cy="104289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8BF0D6-8D02-2346-941D-15B154764658}"/>
                </a:ext>
              </a:extLst>
            </p:cNvPr>
            <p:cNvSpPr txBox="1"/>
            <p:nvPr/>
          </p:nvSpPr>
          <p:spPr>
            <a:xfrm>
              <a:off x="2481280" y="498682"/>
              <a:ext cx="2119953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[(P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2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[0,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1]),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DD8ECB-BF3D-6849-AEA3-9F7D4074881D}"/>
                </a:ext>
              </a:extLst>
            </p:cNvPr>
            <p:cNvSpPr txBox="1"/>
            <p:nvPr/>
          </p:nvSpPr>
          <p:spPr>
            <a:xfrm>
              <a:off x="2608409" y="982646"/>
              <a:ext cx="1388517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3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1)]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0" name="Content Placeholder 5">
            <a:extLst>
              <a:ext uri="{FF2B5EF4-FFF2-40B4-BE49-F238E27FC236}">
                <a16:creationId xmlns:a16="http://schemas.microsoft.com/office/drawing/2014/main" id="{EB17027D-F2C2-174B-B677-3A0B4D82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62" y="2510048"/>
            <a:ext cx="3835400" cy="4241800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726B2C0A-B819-C742-827A-E3867B4A6704}"/>
              </a:ext>
            </a:extLst>
          </p:cNvPr>
          <p:cNvSpPr/>
          <p:nvPr/>
        </p:nvSpPr>
        <p:spPr>
          <a:xfrm>
            <a:off x="4399981" y="4138481"/>
            <a:ext cx="1829873" cy="117686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D3EE01-EE62-EA45-95BF-87AF60D36939}"/>
              </a:ext>
            </a:extLst>
          </p:cNvPr>
          <p:cNvSpPr txBox="1"/>
          <p:nvPr/>
        </p:nvSpPr>
        <p:spPr>
          <a:xfrm>
            <a:off x="4522790" y="4856641"/>
            <a:ext cx="158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发现错误</a:t>
            </a:r>
            <a:r>
              <a:rPr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</a:t>
            </a:r>
            <a:endParaRPr 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9CD8C96-FAB4-F347-8DFB-CF11121EEAB3}"/>
              </a:ext>
            </a:extLst>
          </p:cNvPr>
          <p:cNvGrpSpPr/>
          <p:nvPr/>
        </p:nvGrpSpPr>
        <p:grpSpPr>
          <a:xfrm>
            <a:off x="7729919" y="212066"/>
            <a:ext cx="4042520" cy="1355649"/>
            <a:chOff x="139065" y="3653620"/>
            <a:chExt cx="10057473" cy="274089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D83BF70-C05F-7745-AADE-89D922389160}"/>
                </a:ext>
              </a:extLst>
            </p:cNvPr>
            <p:cNvGrpSpPr/>
            <p:nvPr/>
          </p:nvGrpSpPr>
          <p:grpSpPr>
            <a:xfrm>
              <a:off x="139065" y="3997291"/>
              <a:ext cx="10057473" cy="2397220"/>
              <a:chOff x="231665" y="3997291"/>
              <a:chExt cx="10057473" cy="2397220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97DD8BC-C441-EC45-BA2F-51FFCAEFFB34}"/>
                  </a:ext>
                </a:extLst>
              </p:cNvPr>
              <p:cNvGrpSpPr/>
              <p:nvPr/>
            </p:nvGrpSpPr>
            <p:grpSpPr>
              <a:xfrm>
                <a:off x="231665" y="3997291"/>
                <a:ext cx="7593173" cy="1823070"/>
                <a:chOff x="787250" y="2643053"/>
                <a:chExt cx="7593173" cy="1823070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271259C-40F2-2C4E-A01A-048C2DB61A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25" y="3612923"/>
                  <a:ext cx="130306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C6A8E853-2430-AF49-813F-6BA87FDDB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945" y="2647742"/>
                  <a:ext cx="904298" cy="7106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83796FC8-6659-3D4F-AE04-42B74EEDE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6243" y="2643053"/>
                  <a:ext cx="960154" cy="46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402ED685-07A6-B24C-8A67-FCE32AF80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1945" y="3867481"/>
                  <a:ext cx="1744375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5AC7C539-9C9A-5E4E-A99D-D1246DEC2B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6320" y="3867481"/>
                  <a:ext cx="1824103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BF7BA73-BE6C-DC43-A78D-38ED69F64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6397" y="2643053"/>
                  <a:ext cx="984026" cy="715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5F7E9F9F-12AB-9C42-9BC7-0E1B9801D6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56243" y="3007742"/>
                  <a:ext cx="585519" cy="12038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D5739F3C-0EEB-EE43-BC19-D74A446D6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0878" y="3003053"/>
                  <a:ext cx="585519" cy="12085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056DCE3D-AE61-3949-91D2-F6472CEC2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50" y="3612923"/>
                  <a:ext cx="66707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0C1130C-27FC-0A4F-96BC-25F40B9DD5C2}"/>
                  </a:ext>
                </a:extLst>
              </p:cNvPr>
              <p:cNvSpPr/>
              <p:nvPr/>
            </p:nvSpPr>
            <p:spPr>
              <a:xfrm>
                <a:off x="7089847" y="5647785"/>
                <a:ext cx="3199291" cy="746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/>
                  <a:t>10.0.0.0/23</a:t>
                </a:r>
                <a:endParaRPr lang="en-US" b="1" dirty="0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58AB1EC-D68F-0D49-9196-F415B1026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9396" y="5327161"/>
                <a:ext cx="0" cy="3915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6024B5-D495-714F-9486-270A14E3788E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S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AD89FA-F4E8-8042-8DA7-DF9853963C46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A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9C0B8F4-0C73-5E48-BC3B-FD4D38909630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B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C20C539-6B4B-BD47-88DF-8F2EFAF39FAD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6A8D199-A63F-244A-B00C-95D46ED75917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D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7DE809A-A8B0-4144-9851-B5F62F04B2CE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W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1E8BC17-7AA9-2C49-A80A-C6AAFCDDE0DD}"/>
              </a:ext>
            </a:extLst>
          </p:cNvPr>
          <p:cNvSpPr/>
          <p:nvPr/>
        </p:nvSpPr>
        <p:spPr>
          <a:xfrm>
            <a:off x="639562" y="5188143"/>
            <a:ext cx="3813210" cy="74508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85C522C-2A4C-B341-B7A8-3FF91CB4293B}"/>
              </a:ext>
            </a:extLst>
          </p:cNvPr>
          <p:cNvSpPr/>
          <p:nvPr/>
        </p:nvSpPr>
        <p:spPr>
          <a:xfrm>
            <a:off x="639562" y="5962315"/>
            <a:ext cx="3813210" cy="75916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85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41" grpId="0"/>
      <p:bldP spid="62" grpId="0" animBg="1"/>
      <p:bldP spid="63" grpId="0"/>
      <p:bldP spid="3" grpId="0" animBg="1"/>
      <p:bldP spid="8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ntent Placeholder 58">
            <a:extLst>
              <a:ext uri="{FF2B5EF4-FFF2-40B4-BE49-F238E27FC236}">
                <a16:creationId xmlns:a16="http://schemas.microsoft.com/office/drawing/2014/main" id="{8CAD84BF-8E5F-E944-A8D2-5E8D67072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288"/>
            <a:ext cx="10515600" cy="4486275"/>
          </a:xfrm>
        </p:spPr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FIB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发生变化时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设备对应节点的子任务更新自身结果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并沿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DVNet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进行反向验证消息传递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44AF2-1228-6143-9BE9-FA79B0C02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91719" cy="1325563"/>
          </a:xfrm>
        </p:spPr>
        <p:txBody>
          <a:bodyPr>
            <a:norm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第四步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增量验证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6EC06-99AA-B446-91E0-8E708DFA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16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E31C39-270A-2F42-8451-DD129C7FFE2D}"/>
              </a:ext>
            </a:extLst>
          </p:cNvPr>
          <p:cNvSpPr/>
          <p:nvPr/>
        </p:nvSpPr>
        <p:spPr>
          <a:xfrm>
            <a:off x="4873334" y="362307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407370-CA62-E446-AA0E-3FA38A570538}"/>
              </a:ext>
            </a:extLst>
          </p:cNvPr>
          <p:cNvSpPr/>
          <p:nvPr/>
        </p:nvSpPr>
        <p:spPr>
          <a:xfrm>
            <a:off x="7659253" y="266568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B1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CAC283-B3DE-344C-A205-7EB9FB1F06F6}"/>
              </a:ext>
            </a:extLst>
          </p:cNvPr>
          <p:cNvSpPr/>
          <p:nvPr/>
        </p:nvSpPr>
        <p:spPr>
          <a:xfrm>
            <a:off x="8878564" y="266276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437E75-B587-004F-934D-43DBB74C7C55}"/>
              </a:ext>
            </a:extLst>
          </p:cNvPr>
          <p:cNvSpPr/>
          <p:nvPr/>
        </p:nvSpPr>
        <p:spPr>
          <a:xfrm>
            <a:off x="7659253" y="6175399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B2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74FA56-2BF5-9B45-91FE-B0DDFFCAB4F3}"/>
              </a:ext>
            </a:extLst>
          </p:cNvPr>
          <p:cNvSpPr/>
          <p:nvPr/>
        </p:nvSpPr>
        <p:spPr>
          <a:xfrm>
            <a:off x="8889812" y="4692691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C1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A331E2-C8A4-1D40-8FB6-A21DD7C19A7F}"/>
              </a:ext>
            </a:extLst>
          </p:cNvPr>
          <p:cNvCxnSpPr>
            <a:cxnSpLocks/>
            <a:stCxn id="8" idx="6"/>
            <a:endCxn id="48" idx="2"/>
          </p:cNvCxnSpPr>
          <p:nvPr/>
        </p:nvCxnSpPr>
        <p:spPr>
          <a:xfrm>
            <a:off x="5351451" y="3880775"/>
            <a:ext cx="480795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7C956B-1B49-984D-9946-69E9C86CD27B}"/>
              </a:ext>
            </a:extLst>
          </p:cNvPr>
          <p:cNvCxnSpPr>
            <a:cxnSpLocks/>
            <a:stCxn id="48" idx="7"/>
            <a:endCxn id="9" idx="2"/>
          </p:cNvCxnSpPr>
          <p:nvPr/>
        </p:nvCxnSpPr>
        <p:spPr>
          <a:xfrm flipV="1">
            <a:off x="6240344" y="2923386"/>
            <a:ext cx="1418909" cy="775165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7E7152-67E8-AA44-8AB7-F665BF5DADB9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8137371" y="2920466"/>
            <a:ext cx="741193" cy="292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691BE0-ED49-5143-8C8F-4A45109DAD13}"/>
              </a:ext>
            </a:extLst>
          </p:cNvPr>
          <p:cNvCxnSpPr>
            <a:cxnSpLocks/>
            <a:stCxn id="9" idx="5"/>
            <a:endCxn id="52" idx="1"/>
          </p:cNvCxnSpPr>
          <p:nvPr/>
        </p:nvCxnSpPr>
        <p:spPr>
          <a:xfrm>
            <a:off x="8067352" y="3105611"/>
            <a:ext cx="876709" cy="558545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4AD6BB-19BD-3443-AEDA-6A1ABFE2DEFE}"/>
              </a:ext>
            </a:extLst>
          </p:cNvPr>
          <p:cNvCxnSpPr>
            <a:cxnSpLocks/>
            <a:stCxn id="10" idx="6"/>
            <a:endCxn id="57" idx="0"/>
          </p:cNvCxnSpPr>
          <p:nvPr/>
        </p:nvCxnSpPr>
        <p:spPr>
          <a:xfrm>
            <a:off x="9356681" y="2920466"/>
            <a:ext cx="840387" cy="66860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C856C1-C085-CA46-936E-FCFE28114E60}"/>
              </a:ext>
            </a:extLst>
          </p:cNvPr>
          <p:cNvCxnSpPr>
            <a:cxnSpLocks/>
            <a:stCxn id="53" idx="2"/>
            <a:endCxn id="12" idx="0"/>
          </p:cNvCxnSpPr>
          <p:nvPr/>
        </p:nvCxnSpPr>
        <p:spPr>
          <a:xfrm flipH="1">
            <a:off x="9128871" y="4096015"/>
            <a:ext cx="31506" cy="596676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FE6E3-5AEE-A448-BC57-D2FE4960AF4E}"/>
              </a:ext>
            </a:extLst>
          </p:cNvPr>
          <p:cNvCxnSpPr>
            <a:cxnSpLocks/>
            <a:stCxn id="48" idx="5"/>
            <a:endCxn id="50" idx="1"/>
          </p:cNvCxnSpPr>
          <p:nvPr/>
        </p:nvCxnSpPr>
        <p:spPr>
          <a:xfrm>
            <a:off x="6240344" y="4063000"/>
            <a:ext cx="1489575" cy="704264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70D43D-687E-C341-B1CE-DBF3367D8D3B}"/>
              </a:ext>
            </a:extLst>
          </p:cNvPr>
          <p:cNvCxnSpPr>
            <a:cxnSpLocks/>
            <a:stCxn id="50" idx="4"/>
            <a:endCxn id="11" idx="0"/>
          </p:cNvCxnSpPr>
          <p:nvPr/>
        </p:nvCxnSpPr>
        <p:spPr>
          <a:xfrm flipH="1">
            <a:off x="7898312" y="5207195"/>
            <a:ext cx="647" cy="968204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F0A98E-FBE6-F641-BDEE-D66667E71E2B}"/>
              </a:ext>
            </a:extLst>
          </p:cNvPr>
          <p:cNvCxnSpPr>
            <a:cxnSpLocks/>
            <a:stCxn id="50" idx="6"/>
            <a:endCxn id="12" idx="2"/>
          </p:cNvCxnSpPr>
          <p:nvPr/>
        </p:nvCxnSpPr>
        <p:spPr>
          <a:xfrm>
            <a:off x="8138017" y="4949489"/>
            <a:ext cx="751795" cy="908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1E7CB2-7978-6E45-8C72-0CBD4A6B53C5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9282140" y="4028606"/>
            <a:ext cx="738832" cy="222227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CB7AD8-66AD-9241-9B21-BB7F51EBEDAD}"/>
              </a:ext>
            </a:extLst>
          </p:cNvPr>
          <p:cNvCxnSpPr>
            <a:cxnSpLocks/>
            <a:stCxn id="57" idx="4"/>
            <a:endCxn id="54" idx="0"/>
          </p:cNvCxnSpPr>
          <p:nvPr/>
        </p:nvCxnSpPr>
        <p:spPr>
          <a:xfrm flipH="1">
            <a:off x="10190012" y="4104477"/>
            <a:ext cx="7057" cy="207092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7415BC-6ED1-824A-8817-3D30055CCD4D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7984748" y="5179704"/>
            <a:ext cx="1966205" cy="125340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6CF234-AE6D-7844-A192-4836BE230B40}"/>
              </a:ext>
            </a:extLst>
          </p:cNvPr>
          <p:cNvCxnSpPr>
            <a:cxnSpLocks/>
            <a:stCxn id="12" idx="6"/>
            <a:endCxn id="54" idx="1"/>
          </p:cNvCxnSpPr>
          <p:nvPr/>
        </p:nvCxnSpPr>
        <p:spPr>
          <a:xfrm>
            <a:off x="9367929" y="4950397"/>
            <a:ext cx="653042" cy="130048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6668C0-7263-794B-BD8F-5FDC2CE5ABCE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8067352" y="5065230"/>
            <a:ext cx="818079" cy="118565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B5CB8C-7554-B344-A50C-40B316A3686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10099" y="3880775"/>
            <a:ext cx="263235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BF678D-A34D-7645-9CD8-F39BBCCC6737}"/>
              </a:ext>
            </a:extLst>
          </p:cNvPr>
          <p:cNvGrpSpPr/>
          <p:nvPr/>
        </p:nvGrpSpPr>
        <p:grpSpPr>
          <a:xfrm>
            <a:off x="9937167" y="3589066"/>
            <a:ext cx="619080" cy="515411"/>
            <a:chOff x="9422064" y="2337433"/>
            <a:chExt cx="932276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5AB9773-B4D5-D643-9C39-85BF176312A2}"/>
                </a:ext>
              </a:extLst>
            </p:cNvPr>
            <p:cNvSpPr/>
            <p:nvPr/>
          </p:nvSpPr>
          <p:spPr>
            <a:xfrm>
              <a:off x="9453451" y="233743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2A818C-E82C-F24D-B990-CA9D2A16C237}"/>
                </a:ext>
              </a:extLst>
            </p:cNvPr>
            <p:cNvSpPr txBox="1"/>
            <p:nvPr/>
          </p:nvSpPr>
          <p:spPr>
            <a:xfrm>
              <a:off x="9422064" y="2369465"/>
              <a:ext cx="932276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FDA0A0-BF14-7A4D-94B8-85CA2765842C}"/>
              </a:ext>
            </a:extLst>
          </p:cNvPr>
          <p:cNvGrpSpPr/>
          <p:nvPr/>
        </p:nvGrpSpPr>
        <p:grpSpPr>
          <a:xfrm>
            <a:off x="9950953" y="6175399"/>
            <a:ext cx="544844" cy="515411"/>
            <a:chOff x="9453450" y="4422160"/>
            <a:chExt cx="820484" cy="720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34F3D67-FD1C-3045-A489-34D064176425}"/>
                </a:ext>
              </a:extLst>
            </p:cNvPr>
            <p:cNvSpPr/>
            <p:nvPr/>
          </p:nvSpPr>
          <p:spPr>
            <a:xfrm>
              <a:off x="9453450" y="442216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5DDFF49-49DC-6440-A763-9C9987BC1D49}"/>
                </a:ext>
              </a:extLst>
            </p:cNvPr>
            <p:cNvSpPr/>
            <p:nvPr/>
          </p:nvSpPr>
          <p:spPr>
            <a:xfrm>
              <a:off x="9501906" y="4478658"/>
              <a:ext cx="612000" cy="612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63C7EB-ACD6-3548-AC25-9B22C8C605A0}"/>
                </a:ext>
              </a:extLst>
            </p:cNvPr>
            <p:cNvSpPr txBox="1"/>
            <p:nvPr/>
          </p:nvSpPr>
          <p:spPr>
            <a:xfrm>
              <a:off x="9469598" y="4458995"/>
              <a:ext cx="804336" cy="644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D1</a:t>
              </a:r>
              <a:endParaRPr lang="en-US" sz="2400" b="1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467613-94BE-9042-8386-FF1FA990D11B}"/>
              </a:ext>
            </a:extLst>
          </p:cNvPr>
          <p:cNvGrpSpPr/>
          <p:nvPr/>
        </p:nvGrpSpPr>
        <p:grpSpPr>
          <a:xfrm>
            <a:off x="8850837" y="3588675"/>
            <a:ext cx="619080" cy="515411"/>
            <a:chOff x="8400107" y="2337063"/>
            <a:chExt cx="932276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87CDCBF-8785-C542-AE0C-921AC9EEA7E1}"/>
                </a:ext>
              </a:extLst>
            </p:cNvPr>
            <p:cNvSpPr/>
            <p:nvPr/>
          </p:nvSpPr>
          <p:spPr>
            <a:xfrm>
              <a:off x="8435051" y="233706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2AB82A-0414-1547-B8CD-1FAC109FC149}"/>
                </a:ext>
              </a:extLst>
            </p:cNvPr>
            <p:cNvSpPr txBox="1"/>
            <p:nvPr/>
          </p:nvSpPr>
          <p:spPr>
            <a:xfrm>
              <a:off x="8400107" y="2400868"/>
              <a:ext cx="932276" cy="644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</a:t>
              </a:r>
              <a:r>
                <a:rPr lang="en-US" altLang="zh-CN" sz="2400" b="1" dirty="0"/>
                <a:t>1</a:t>
              </a:r>
              <a:endParaRPr lang="en-US" sz="2400" b="1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6E1071E-56E9-DF4A-84A4-1EE96F7EBD0A}"/>
              </a:ext>
            </a:extLst>
          </p:cNvPr>
          <p:cNvGrpSpPr/>
          <p:nvPr/>
        </p:nvGrpSpPr>
        <p:grpSpPr>
          <a:xfrm>
            <a:off x="7623038" y="4691783"/>
            <a:ext cx="619080" cy="515411"/>
            <a:chOff x="7174724" y="3267308"/>
            <a:chExt cx="932276" cy="720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B7668F2-FBBF-0047-B554-C5274B1D8279}"/>
                </a:ext>
              </a:extLst>
            </p:cNvPr>
            <p:cNvSpPr/>
            <p:nvPr/>
          </p:nvSpPr>
          <p:spPr>
            <a:xfrm>
              <a:off x="7230235" y="3267308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4C4B50-5497-8F48-A08B-4D3D255D97F0}"/>
                </a:ext>
              </a:extLst>
            </p:cNvPr>
            <p:cNvSpPr txBox="1"/>
            <p:nvPr/>
          </p:nvSpPr>
          <p:spPr>
            <a:xfrm>
              <a:off x="7174724" y="3302574"/>
              <a:ext cx="932276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</a:t>
              </a:r>
              <a:r>
                <a:rPr lang="en-US" altLang="zh-CN" sz="2400" b="1" dirty="0"/>
                <a:t>3</a:t>
              </a:r>
              <a:endParaRPr lang="en-US" sz="2400" b="1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1F6958-32FD-D74D-84FD-8A629BFB3536}"/>
              </a:ext>
            </a:extLst>
          </p:cNvPr>
          <p:cNvGrpSpPr/>
          <p:nvPr/>
        </p:nvGrpSpPr>
        <p:grpSpPr>
          <a:xfrm>
            <a:off x="5832246" y="3623070"/>
            <a:ext cx="548773" cy="515411"/>
            <a:chOff x="6386132" y="2337063"/>
            <a:chExt cx="826401" cy="72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CCBC74A-3F6A-4543-827E-626D991764E8}"/>
                </a:ext>
              </a:extLst>
            </p:cNvPr>
            <p:cNvSpPr/>
            <p:nvPr/>
          </p:nvSpPr>
          <p:spPr>
            <a:xfrm>
              <a:off x="6386132" y="233706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A9514DE-1A36-9346-AA2D-B00B3E3A1129}"/>
                </a:ext>
              </a:extLst>
            </p:cNvPr>
            <p:cNvSpPr txBox="1"/>
            <p:nvPr/>
          </p:nvSpPr>
          <p:spPr>
            <a:xfrm>
              <a:off x="6420266" y="2383383"/>
              <a:ext cx="792267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A1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07282A3-4C10-0649-A1AB-A362A7E6FE73}"/>
              </a:ext>
            </a:extLst>
          </p:cNvPr>
          <p:cNvSpPr txBox="1"/>
          <p:nvPr/>
        </p:nvSpPr>
        <p:spPr>
          <a:xfrm>
            <a:off x="10219327" y="568888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14A863-6563-B647-9595-91810EA68D52}"/>
              </a:ext>
            </a:extLst>
          </p:cNvPr>
          <p:cNvSpPr txBox="1"/>
          <p:nvPr/>
        </p:nvSpPr>
        <p:spPr>
          <a:xfrm>
            <a:off x="4634905" y="5315350"/>
            <a:ext cx="2387089" cy="101566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1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=10.0.0.0/23</a:t>
            </a:r>
          </a:p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2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=10.0.0.0/24</a:t>
            </a:r>
          </a:p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3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=10.0.1.0/24</a:t>
            </a:r>
            <a:endParaRPr 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771747-8B20-8846-9CCE-91DAA2F0A7B2}"/>
              </a:ext>
            </a:extLst>
          </p:cNvPr>
          <p:cNvSpPr txBox="1"/>
          <p:nvPr/>
        </p:nvSpPr>
        <p:spPr>
          <a:xfrm>
            <a:off x="7354844" y="224604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A7E5EE-FB96-A74A-90EE-376A151824B9}"/>
              </a:ext>
            </a:extLst>
          </p:cNvPr>
          <p:cNvSpPr txBox="1"/>
          <p:nvPr/>
        </p:nvSpPr>
        <p:spPr>
          <a:xfrm>
            <a:off x="8111705" y="4273862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BFE1F4-BE15-8E4A-8484-47B1CA8E8EAE}"/>
              </a:ext>
            </a:extLst>
          </p:cNvPr>
          <p:cNvSpPr txBox="1"/>
          <p:nvPr/>
        </p:nvSpPr>
        <p:spPr>
          <a:xfrm>
            <a:off x="8627060" y="2232819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5114F6-6FC1-FB45-AECF-7E7D44860024}"/>
              </a:ext>
            </a:extLst>
          </p:cNvPr>
          <p:cNvSpPr txBox="1"/>
          <p:nvPr/>
        </p:nvSpPr>
        <p:spPr>
          <a:xfrm>
            <a:off x="10227907" y="4081491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36F297-7BAD-DF43-9E9C-E8641E4D38C7}"/>
              </a:ext>
            </a:extLst>
          </p:cNvPr>
          <p:cNvSpPr txBox="1"/>
          <p:nvPr/>
        </p:nvSpPr>
        <p:spPr>
          <a:xfrm>
            <a:off x="7906938" y="364748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C1FAF0-4C6F-074B-BA57-00C11189606D}"/>
              </a:ext>
            </a:extLst>
          </p:cNvPr>
          <p:cNvSpPr txBox="1"/>
          <p:nvPr/>
        </p:nvSpPr>
        <p:spPr>
          <a:xfrm>
            <a:off x="6659809" y="4761093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9353C1-EEF2-9745-94D7-B5DC740AF2D2}"/>
              </a:ext>
            </a:extLst>
          </p:cNvPr>
          <p:cNvSpPr txBox="1"/>
          <p:nvPr/>
        </p:nvSpPr>
        <p:spPr>
          <a:xfrm>
            <a:off x="6996094" y="565805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31F6C83-F269-884C-9AC8-2B104ED6C6B6}"/>
              </a:ext>
            </a:extLst>
          </p:cNvPr>
          <p:cNvGrpSpPr/>
          <p:nvPr/>
        </p:nvGrpSpPr>
        <p:grpSpPr>
          <a:xfrm>
            <a:off x="5582125" y="2774122"/>
            <a:ext cx="1407758" cy="746555"/>
            <a:chOff x="2481280" y="498682"/>
            <a:chExt cx="2119953" cy="104289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9BA556-7987-A946-AE5A-FEAC90FEAF75}"/>
                </a:ext>
              </a:extLst>
            </p:cNvPr>
            <p:cNvSpPr txBox="1"/>
            <p:nvPr/>
          </p:nvSpPr>
          <p:spPr>
            <a:xfrm>
              <a:off x="2481280" y="498682"/>
              <a:ext cx="2119953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[(P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2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[0,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1]),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678869-BE16-0641-B1E3-DAE81E97D800}"/>
                </a:ext>
              </a:extLst>
            </p:cNvPr>
            <p:cNvSpPr txBox="1"/>
            <p:nvPr/>
          </p:nvSpPr>
          <p:spPr>
            <a:xfrm>
              <a:off x="2608409" y="982646"/>
              <a:ext cx="1388517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3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1)]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D6704DC-AD7D-3046-BC12-77B4EDEFEDAB}"/>
              </a:ext>
            </a:extLst>
          </p:cNvPr>
          <p:cNvGrpSpPr/>
          <p:nvPr/>
        </p:nvGrpSpPr>
        <p:grpSpPr>
          <a:xfrm>
            <a:off x="4741716" y="4171639"/>
            <a:ext cx="1407758" cy="746555"/>
            <a:chOff x="2481280" y="498682"/>
            <a:chExt cx="2119953" cy="104289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8BF0D6-8D02-2346-941D-15B154764658}"/>
                </a:ext>
              </a:extLst>
            </p:cNvPr>
            <p:cNvSpPr txBox="1"/>
            <p:nvPr/>
          </p:nvSpPr>
          <p:spPr>
            <a:xfrm>
              <a:off x="2481280" y="498682"/>
              <a:ext cx="2119953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[(P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2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[0,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1]),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DD8ECB-BF3D-6849-AEA3-9F7D4074881D}"/>
                </a:ext>
              </a:extLst>
            </p:cNvPr>
            <p:cNvSpPr txBox="1"/>
            <p:nvPr/>
          </p:nvSpPr>
          <p:spPr>
            <a:xfrm>
              <a:off x="2608409" y="982646"/>
              <a:ext cx="1388517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3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1)]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0" name="Content Placeholder 5">
            <a:extLst>
              <a:ext uri="{FF2B5EF4-FFF2-40B4-BE49-F238E27FC236}">
                <a16:creationId xmlns:a16="http://schemas.microsoft.com/office/drawing/2014/main" id="{EB17027D-F2C2-174B-B677-3A0B4D82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62" y="2510048"/>
            <a:ext cx="3835400" cy="4241800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39CD8C96-FAB4-F347-8DFB-CF11121EEAB3}"/>
              </a:ext>
            </a:extLst>
          </p:cNvPr>
          <p:cNvGrpSpPr/>
          <p:nvPr/>
        </p:nvGrpSpPr>
        <p:grpSpPr>
          <a:xfrm>
            <a:off x="7729919" y="212066"/>
            <a:ext cx="4042520" cy="1355649"/>
            <a:chOff x="139065" y="3653620"/>
            <a:chExt cx="10057473" cy="274089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D83BF70-C05F-7745-AADE-89D922389160}"/>
                </a:ext>
              </a:extLst>
            </p:cNvPr>
            <p:cNvGrpSpPr/>
            <p:nvPr/>
          </p:nvGrpSpPr>
          <p:grpSpPr>
            <a:xfrm>
              <a:off x="139065" y="3997291"/>
              <a:ext cx="10057473" cy="2397220"/>
              <a:chOff x="231665" y="3997291"/>
              <a:chExt cx="10057473" cy="2397220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97DD8BC-C441-EC45-BA2F-51FFCAEFFB34}"/>
                  </a:ext>
                </a:extLst>
              </p:cNvPr>
              <p:cNvGrpSpPr/>
              <p:nvPr/>
            </p:nvGrpSpPr>
            <p:grpSpPr>
              <a:xfrm>
                <a:off x="231665" y="3997291"/>
                <a:ext cx="7593173" cy="1823070"/>
                <a:chOff x="787250" y="2643053"/>
                <a:chExt cx="7593173" cy="1823070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271259C-40F2-2C4E-A01A-048C2DB61A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25" y="3612923"/>
                  <a:ext cx="130306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C6A8E853-2430-AF49-813F-6BA87FDDB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945" y="2647742"/>
                  <a:ext cx="904298" cy="7106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83796FC8-6659-3D4F-AE04-42B74EEDE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6243" y="2643053"/>
                  <a:ext cx="960154" cy="46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402ED685-07A6-B24C-8A67-FCE32AF80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1945" y="3867481"/>
                  <a:ext cx="1744375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5AC7C539-9C9A-5E4E-A99D-D1246DEC2B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6320" y="3867481"/>
                  <a:ext cx="1824103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BF7BA73-BE6C-DC43-A78D-38ED69F64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6397" y="2643053"/>
                  <a:ext cx="984026" cy="715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5F7E9F9F-12AB-9C42-9BC7-0E1B9801D6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56243" y="3007742"/>
                  <a:ext cx="585519" cy="12038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D5739F3C-0EEB-EE43-BC19-D74A446D6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0878" y="3003053"/>
                  <a:ext cx="585519" cy="12085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056DCE3D-AE61-3949-91D2-F6472CEC2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50" y="3612923"/>
                  <a:ext cx="66707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0C1130C-27FC-0A4F-96BC-25F40B9DD5C2}"/>
                  </a:ext>
                </a:extLst>
              </p:cNvPr>
              <p:cNvSpPr/>
              <p:nvPr/>
            </p:nvSpPr>
            <p:spPr>
              <a:xfrm>
                <a:off x="7089847" y="5647785"/>
                <a:ext cx="3199291" cy="746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/>
                  <a:t>10.0.0.0/23</a:t>
                </a:r>
                <a:endParaRPr lang="en-US" b="1" dirty="0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58AB1EC-D68F-0D49-9196-F415B1026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9396" y="5327161"/>
                <a:ext cx="0" cy="3915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6024B5-D495-714F-9486-270A14E3788E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S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AD89FA-F4E8-8042-8DA7-DF9853963C46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A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9C0B8F4-0C73-5E48-BC3B-FD4D38909630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B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C20C539-6B4B-BD47-88DF-8F2EFAF39FAD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6A8D199-A63F-244A-B00C-95D46ED75917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D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7DE809A-A8B0-4144-9851-B5F62F04B2CE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W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A41CCC3-0227-AB42-B600-A316AC49F733}"/>
              </a:ext>
            </a:extLst>
          </p:cNvPr>
          <p:cNvSpPr/>
          <p:nvPr/>
        </p:nvSpPr>
        <p:spPr>
          <a:xfrm>
            <a:off x="2476499" y="4767843"/>
            <a:ext cx="1930997" cy="3399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fwd</a:t>
            </a:r>
            <a:r>
              <a:rPr lang="en-US" altLang="zh-CN" dirty="0">
                <a:solidFill>
                  <a:schemeClr val="bg1"/>
                </a:solidFill>
              </a:rPr>
              <a:t>(ALL,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{W})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26CD0D5-A6A5-FE48-B346-C2EB3F9EF684}"/>
              </a:ext>
            </a:extLst>
          </p:cNvPr>
          <p:cNvSpPr txBox="1"/>
          <p:nvPr/>
        </p:nvSpPr>
        <p:spPr>
          <a:xfrm>
            <a:off x="7155182" y="3234753"/>
            <a:ext cx="82073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1)]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8F5DDFD-C177-6246-BA6E-301C2AF2B2E0}"/>
              </a:ext>
            </a:extLst>
          </p:cNvPr>
          <p:cNvSpPr txBox="1"/>
          <p:nvPr/>
        </p:nvSpPr>
        <p:spPr>
          <a:xfrm>
            <a:off x="8252347" y="6247919"/>
            <a:ext cx="82073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0)]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BBC06E-FABF-0F4D-AD5C-31D8C15AEB3C}"/>
              </a:ext>
            </a:extLst>
          </p:cNvPr>
          <p:cNvCxnSpPr>
            <a:cxnSpLocks/>
          </p:cNvCxnSpPr>
          <p:nvPr/>
        </p:nvCxnSpPr>
        <p:spPr>
          <a:xfrm>
            <a:off x="7401222" y="2446100"/>
            <a:ext cx="774360" cy="185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B17B5C9-1307-E541-BEB9-0B36682B72AD}"/>
              </a:ext>
            </a:extLst>
          </p:cNvPr>
          <p:cNvCxnSpPr>
            <a:cxnSpLocks/>
          </p:cNvCxnSpPr>
          <p:nvPr/>
        </p:nvCxnSpPr>
        <p:spPr>
          <a:xfrm>
            <a:off x="7074369" y="5835791"/>
            <a:ext cx="774360" cy="185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8C19FE7-B6BE-BE4A-89D8-6A4D1285A389}"/>
              </a:ext>
            </a:extLst>
          </p:cNvPr>
          <p:cNvSpPr txBox="1"/>
          <p:nvPr/>
        </p:nvSpPr>
        <p:spPr>
          <a:xfrm>
            <a:off x="6412730" y="3673550"/>
            <a:ext cx="82073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1)]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6A1F588-2DDF-9547-BD9F-326071D02619}"/>
              </a:ext>
            </a:extLst>
          </p:cNvPr>
          <p:cNvCxnSpPr>
            <a:cxnSpLocks/>
          </p:cNvCxnSpPr>
          <p:nvPr/>
        </p:nvCxnSpPr>
        <p:spPr>
          <a:xfrm>
            <a:off x="5614104" y="2979169"/>
            <a:ext cx="1167001" cy="116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20489C2-C690-3A45-B906-14A3156CD819}"/>
              </a:ext>
            </a:extLst>
          </p:cNvPr>
          <p:cNvCxnSpPr>
            <a:cxnSpLocks/>
          </p:cNvCxnSpPr>
          <p:nvPr/>
        </p:nvCxnSpPr>
        <p:spPr>
          <a:xfrm>
            <a:off x="5671514" y="3302342"/>
            <a:ext cx="1167001" cy="116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C434135E-164D-304F-8ACD-7613B93CFA1F}"/>
              </a:ext>
            </a:extLst>
          </p:cNvPr>
          <p:cNvSpPr txBox="1"/>
          <p:nvPr/>
        </p:nvSpPr>
        <p:spPr>
          <a:xfrm>
            <a:off x="4678412" y="3158529"/>
            <a:ext cx="82073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1)]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54E21C8-D597-6149-A346-817386138987}"/>
              </a:ext>
            </a:extLst>
          </p:cNvPr>
          <p:cNvCxnSpPr>
            <a:cxnSpLocks/>
          </p:cNvCxnSpPr>
          <p:nvPr/>
        </p:nvCxnSpPr>
        <p:spPr>
          <a:xfrm>
            <a:off x="4814092" y="4367927"/>
            <a:ext cx="1167001" cy="116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71AE27F-72A5-7247-9701-95C0AFE21196}"/>
              </a:ext>
            </a:extLst>
          </p:cNvPr>
          <p:cNvCxnSpPr>
            <a:cxnSpLocks/>
          </p:cNvCxnSpPr>
          <p:nvPr/>
        </p:nvCxnSpPr>
        <p:spPr>
          <a:xfrm>
            <a:off x="4871502" y="4691100"/>
            <a:ext cx="1167001" cy="116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03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4" grpId="0" animBg="1"/>
      <p:bldP spid="85" grpId="0" animBg="1"/>
      <p:bldP spid="88" grpId="0" animBg="1"/>
      <p:bldP spid="9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482F-5AF4-AF41-B5D4-AEEE7B6D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ral: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系统拓展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3916E-1210-A345-AB81-1CE73D62A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9618" cy="4351338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支持拥有报头转换操作的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FIB</a:t>
            </a: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设备子任务数据包空间订阅机制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ssage-free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设备本地验证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全部路径可用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正确性要求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任意一台设备子任务验证报错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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网络出错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    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Microsoft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RCDC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[SIGCOMM'19]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成为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Co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ral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的特例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）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混合部署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容器化服务器互联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跨地域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跨管理域验证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网络分区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安全多方计算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CA41A-3C40-5E48-9737-35F8A47C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6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AB79E-DBD7-A64E-843C-B3558E80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2295494"/>
            <a:ext cx="6276278" cy="3435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900701-FD49-4D4D-9342-AE578C92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ral: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原型实现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3C0B-4C6A-3A41-A7A8-24C198CF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75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~8K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行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设备自验证器可运行于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SONiC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ONL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运行要求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JRE</a:t>
            </a:r>
          </a:p>
          <a:p>
            <a:pPr>
              <a:lnSpc>
                <a:spcPct val="100000"/>
              </a:lnSpc>
            </a:pP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SONiC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社区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HLD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Under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Review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https://github.com/sonic-net/SONiC/pull/948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07E7D-5C74-C24B-8B24-863DC203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9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ED89-E0B1-B142-A059-1A8C9E3A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功能展示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764FC-4935-A644-9CD6-2E1B2D5E2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小型实验网络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Mellanox,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P4,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Edgecore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whitebox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场景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经停可达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(running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example)</a:t>
            </a: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多播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任播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多网关入口一致性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全最短路可用性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展示视频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http://distributeddpvdemo.tech/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CCC87-27E3-0142-B2F6-263C89A3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903A3-7543-864E-B735-4FAADA9789ED}"/>
              </a:ext>
            </a:extLst>
          </p:cNvPr>
          <p:cNvGrpSpPr/>
          <p:nvPr/>
        </p:nvGrpSpPr>
        <p:grpSpPr>
          <a:xfrm>
            <a:off x="5618088" y="2771286"/>
            <a:ext cx="5985024" cy="1651489"/>
            <a:chOff x="139065" y="3653620"/>
            <a:chExt cx="8207731" cy="252674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AD3DB21-7D42-5940-9C67-017A7321958E}"/>
                </a:ext>
              </a:extLst>
            </p:cNvPr>
            <p:cNvGrpSpPr/>
            <p:nvPr/>
          </p:nvGrpSpPr>
          <p:grpSpPr>
            <a:xfrm>
              <a:off x="139065" y="3997291"/>
              <a:ext cx="7593173" cy="1823070"/>
              <a:chOff x="787250" y="2643053"/>
              <a:chExt cx="7593173" cy="182307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6ED58A2-E103-8C4C-809D-7727452E8B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4325" y="3612923"/>
                <a:ext cx="130306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88DF19E-1503-A146-B8CD-6331F066AF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1945" y="2647742"/>
                <a:ext cx="904298" cy="71062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D4D5B88-0DD9-BA4F-9BD5-06E7EBF4E2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16243" y="2643053"/>
                <a:ext cx="960154" cy="4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5B3DD09-6CA0-7D4F-AAE1-47FCF482F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1945" y="3867481"/>
                <a:ext cx="1744375" cy="59864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B4F1B8C-A8F0-7142-9610-4B575A30EB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6320" y="3867481"/>
                <a:ext cx="1824103" cy="59864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605F43D-9A88-534B-AFC1-32BA45D6F4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6397" y="2643053"/>
                <a:ext cx="984026" cy="7153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BA87624-EA2A-3F4E-BEA6-934221BE01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56243" y="3007742"/>
                <a:ext cx="585519" cy="120382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D4EBB2C-0F6E-8944-A5FD-FF8461DF8D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50878" y="3003053"/>
                <a:ext cx="585519" cy="12085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FBB70E9-3848-CA4C-9A63-C8D647171A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250" y="3612923"/>
                <a:ext cx="6670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E2FBE0-71DF-6847-9329-E9A4FFF80C6A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S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DBF9B4-8B57-5F48-A7B4-3005FA2F1E39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A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4D7DF-A38C-1A49-A212-E73F4DB404BA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B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408313-AF36-3E46-98B5-E272E60DB23D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C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1D8A4C-5932-7245-9493-1AE401B693EF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D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60FB21-CC4C-AC43-9433-4E45A1C70B14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W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92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684485" y="1641585"/>
            <a:ext cx="3647099" cy="3184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41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40C0D18-BF3F-7744-903C-925B6842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研究背景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C22C470-9657-734D-BBCC-02F7249CA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867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计算机网络发展趋势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规模快速增长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设备复杂异构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网络故障频繁发生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造成巨大损失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FAC7022-2264-8E46-B815-AD93FFE5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CC00E-F1BE-0741-A8DD-2BCAB7C5E2AE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E8B7CB-8B33-0446-A420-320863C08819}"/>
              </a:ext>
            </a:extLst>
          </p:cNvPr>
          <p:cNvSpPr/>
          <p:nvPr/>
        </p:nvSpPr>
        <p:spPr>
          <a:xfrm>
            <a:off x="251437" y="6581873"/>
            <a:ext cx="5572948" cy="245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98" dirty="0"/>
              <a:t>Source: http://</a:t>
            </a:r>
            <a:r>
              <a:rPr lang="en-US" sz="998" dirty="0" err="1"/>
              <a:t>groups.geni.net</a:t>
            </a:r>
            <a:r>
              <a:rPr lang="en-US" sz="998" dirty="0"/>
              <a:t>/</a:t>
            </a:r>
            <a:r>
              <a:rPr lang="en-US" sz="998" dirty="0" err="1"/>
              <a:t>geni</a:t>
            </a:r>
            <a:r>
              <a:rPr lang="en-US" sz="998" dirty="0"/>
              <a:t>/chrome/site/thumbnails/wiki/</a:t>
            </a:r>
            <a:r>
              <a:rPr lang="en-US" sz="998" dirty="0" err="1"/>
              <a:t>TangoGENI</a:t>
            </a:r>
            <a:r>
              <a:rPr lang="en-US" sz="998" dirty="0"/>
              <a:t>/OF-VLAN3715_1000.jpg</a:t>
            </a:r>
          </a:p>
        </p:txBody>
      </p:sp>
      <p:pic>
        <p:nvPicPr>
          <p:cNvPr id="18" name="Untitled6.tiff" descr="Untitled6.tiff">
            <a:extLst>
              <a:ext uri="{FF2B5EF4-FFF2-40B4-BE49-F238E27FC236}">
                <a16:creationId xmlns:a16="http://schemas.microsoft.com/office/drawing/2014/main" id="{14D9C7CD-73B2-674F-9B34-D94056BB5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424176">
            <a:off x="4149117" y="3388095"/>
            <a:ext cx="2205075" cy="791878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B2C30C-EC5B-D442-9566-9EDA9EB9C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49" y="5004049"/>
            <a:ext cx="3668640" cy="650379"/>
          </a:xfrm>
          <a:prstGeom prst="rect">
            <a:avLst/>
          </a:prstGeom>
          <a:effectLst>
            <a:outerShdw blurRad="101600" dist="38100" dir="5400000" algn="ctr" rotWithShape="0">
              <a:schemeClr val="accent6">
                <a:alpha val="76000"/>
              </a:schemeClr>
            </a:outerShdw>
          </a:effectLst>
        </p:spPr>
      </p:pic>
      <p:pic>
        <p:nvPicPr>
          <p:cNvPr id="21" name="Untitled3.tiff" descr="Untitled3.tiff">
            <a:extLst>
              <a:ext uri="{FF2B5EF4-FFF2-40B4-BE49-F238E27FC236}">
                <a16:creationId xmlns:a16="http://schemas.microsoft.com/office/drawing/2014/main" id="{DFBAD2C3-C39E-2147-BF3D-C13E09BA3B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48066">
            <a:off x="2288154" y="5961215"/>
            <a:ext cx="3640396" cy="511606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2" name="Untitled7.tiff" descr="Untitled7.tiff">
            <a:extLst>
              <a:ext uri="{FF2B5EF4-FFF2-40B4-BE49-F238E27FC236}">
                <a16:creationId xmlns:a16="http://schemas.microsoft.com/office/drawing/2014/main" id="{01FC92A5-8B6C-3C4A-8531-0CD858114C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74449" y="4261092"/>
            <a:ext cx="3971942" cy="503233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3" name="Untitled16.tiff" descr="Untitled16.tiff">
            <a:extLst>
              <a:ext uri="{FF2B5EF4-FFF2-40B4-BE49-F238E27FC236}">
                <a16:creationId xmlns:a16="http://schemas.microsoft.com/office/drawing/2014/main" id="{7E107EFE-4E19-0D43-9A53-9F45BC1989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753123" y="5004048"/>
            <a:ext cx="3112375" cy="1624878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sp>
        <p:nvSpPr>
          <p:cNvPr id="24" name="object 8">
            <a:extLst>
              <a:ext uri="{FF2B5EF4-FFF2-40B4-BE49-F238E27FC236}">
                <a16:creationId xmlns:a16="http://schemas.microsoft.com/office/drawing/2014/main" id="{32E07635-5F8A-2647-91E3-06D47651C5B3}"/>
              </a:ext>
            </a:extLst>
          </p:cNvPr>
          <p:cNvSpPr/>
          <p:nvPr/>
        </p:nvSpPr>
        <p:spPr>
          <a:xfrm>
            <a:off x="8428167" y="428805"/>
            <a:ext cx="1937413" cy="19458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7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81097E-893E-134A-A0F8-7BE31B73A7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8145" y="4065776"/>
            <a:ext cx="5924549" cy="91230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BFC92F4-DF9F-F34B-A73D-8FA8BA217F5B}"/>
              </a:ext>
            </a:extLst>
          </p:cNvPr>
          <p:cNvSpPr/>
          <p:nvPr/>
        </p:nvSpPr>
        <p:spPr>
          <a:xfrm>
            <a:off x="1464415" y="4661282"/>
            <a:ext cx="2372810" cy="40490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1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00C1-0278-014D-8B8D-EB0132B9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Internet2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6D617F-F13F-274B-821B-DAC719657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实验网络复现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Internet2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拓扑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Mellanox,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P4,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Edgecore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whitebox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交换机之间注入地域传播延迟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(propagation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latency)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公开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Internet2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数据平面数据集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快照全数据面验证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0.99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秒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含传播延迟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完成全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s-t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点对的无环，无黑洞，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x+2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跳可达性验证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增量验证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10,000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条数据平面更新，每次更新验证一次，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80%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5.42ms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内完成验证</a:t>
                </a:r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6D617F-F13F-274B-821B-DAC719657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54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6ADEC-EA7E-E349-972A-D78FBC6B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6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F9FF-F89D-274F-AFEF-69B9AB83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大规模仿真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2ED94-BA1A-1045-B01D-351985F32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317" y="1825625"/>
            <a:ext cx="5526974" cy="4351338"/>
          </a:xfrm>
        </p:spPr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个数据集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覆盖校园网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园区数据中心网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广域网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对比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个经典集中式数据平面验证工具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eriflow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[NSDI'13],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Deltanet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[NSDI'17],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AP[ICNP'13],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APKeep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[NSDI'20]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89703-67CC-6D49-99A4-2E31568D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72567-3894-7549-BD03-64A640DC2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08" y="1825625"/>
            <a:ext cx="6012114" cy="400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76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2B2F-D436-AF41-AF36-424093DB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大规模仿真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：快照全数据面验证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8AFD1-C662-7C45-B98F-7915DCFF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44617-D0E1-754C-B840-9F2CEE42D2B5}"/>
              </a:ext>
            </a:extLst>
          </p:cNvPr>
          <p:cNvSpPr txBox="1"/>
          <p:nvPr/>
        </p:nvSpPr>
        <p:spPr>
          <a:xfrm>
            <a:off x="3879695" y="5261517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Snapshot</a:t>
            </a:r>
            <a:r>
              <a:rPr lang="zh-CN" altLang="en-US" dirty="0"/>
              <a:t> </a:t>
            </a:r>
            <a:r>
              <a:rPr lang="en-US" altLang="zh-CN" dirty="0"/>
              <a:t>verification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(</a:t>
            </a:r>
            <a:r>
              <a:rPr lang="en-US" altLang="zh-CN" dirty="0"/>
              <a:t>seconds)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688F56-4D63-3B4B-9F45-87D31DA7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34" y="1690688"/>
            <a:ext cx="10847923" cy="3445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D587A1-F6D0-7447-850D-F7E58B08CCA5}"/>
              </a:ext>
            </a:extLst>
          </p:cNvPr>
          <p:cNvSpPr txBox="1"/>
          <p:nvPr/>
        </p:nvSpPr>
        <p:spPr>
          <a:xfrm>
            <a:off x="1080087" y="5756184"/>
            <a:ext cx="99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与最好的集中式验证工具相比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分布式网络设备自验证可加速达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1250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倍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63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2B2F-D436-AF41-AF36-424093DB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大规模仿真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10,000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次增量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8AFD1-C662-7C45-B98F-7915DCFF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587A1-F6D0-7447-850D-F7E58B08CCA5}"/>
              </a:ext>
            </a:extLst>
          </p:cNvPr>
          <p:cNvSpPr txBox="1"/>
          <p:nvPr/>
        </p:nvSpPr>
        <p:spPr>
          <a:xfrm>
            <a:off x="1080087" y="5756184"/>
            <a:ext cx="99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与最好的集中式验证工具相比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分布式网络设备自验证可加速达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倍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ECB17-44ED-2049-AAD8-C44600434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33" y="1539100"/>
            <a:ext cx="10620334" cy="37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3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E01EF-7477-314C-BCF9-96D0C3D9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网络设备开销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crobenchmark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210F0D-A1FF-AC44-904F-CBD564E6F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398" y="2327298"/>
            <a:ext cx="3742817" cy="20571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CD35C-ABB6-E548-80EC-33B9E649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D3111-4BD1-CC48-9C8F-793F43610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054" y="2330870"/>
            <a:ext cx="3752850" cy="2053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250D20-E0D5-4B47-A894-993F5E0E5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871" y="4384488"/>
            <a:ext cx="4312688" cy="2425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1ECC21F-1A9D-2A46-80B4-487E49BF6E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69367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初始化开销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设备处理本地全部</a:t>
                </a:r>
                <a:r>
                  <a:rPr lang="en-US" altLang="ja-JP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FIB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计算等价类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内存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MB,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CPU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负载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0.48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1.5s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内完成初始化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1ECC21F-1A9D-2A46-80B4-487E49BF6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69367"/>
                <a:ext cx="10515600" cy="4351338"/>
              </a:xfrm>
              <a:prstGeom prst="rect">
                <a:avLst/>
              </a:prstGeom>
              <a:blipFill>
                <a:blip r:embed="rId5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26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1ECC21F-1A9D-2A46-80B4-487E49BF6E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93117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验证消息处理开销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内存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32MB,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CPU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负载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0.2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90%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的验证消息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4ms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内完成处理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1ECC21F-1A9D-2A46-80B4-487E49BF6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3117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50E01EF-7477-314C-BCF9-96D0C3D9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网络设备开销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crobenchmark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CD35C-ABB6-E548-80EC-33B9E649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5686B-32DD-B24C-8333-DCE534043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678" y="2351586"/>
            <a:ext cx="3575521" cy="1939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CC2AD9-BD9C-B642-BE43-6426FB891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650" y="4629149"/>
            <a:ext cx="3477141" cy="18500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C3D994-442E-4146-8597-BA1FD6071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400" y="2351586"/>
            <a:ext cx="3535300" cy="19392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09C3A8-36B5-8D43-A4FA-AB00A347C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188" y="4629149"/>
            <a:ext cx="3488500" cy="19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4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935D-C308-1F4D-A795-832CCF4A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小结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E0930-F698-E447-8453-A2891178E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5668"/>
            <a:ext cx="10759634" cy="538914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对比集中式数据平面验证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分布式网络设备自验证框架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分布式设计；拓展性好；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无单点失效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；网内验证、快速响应；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网络设备自带验证功能，设备增值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基本元素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声明式验证规范语言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验证规划器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设备自验证器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分布式验证协议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小型实验床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大规模仿真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设备开销测试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低开销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快速数据平面网内自检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论文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HotNets'22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原型开源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https://arxiv.org/abs/2205.07808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        </a:t>
            </a: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https://github.com/sonic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-</a:t>
            </a: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net/SONiC/pull/948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互动式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demo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https://distributeddpchecking.com:8443/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IEEE/ACM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SC'22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012DC-CD91-954A-8073-DB339B8C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9184F-6790-704E-B303-69A4489C4E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47" t="27340" r="8622" b="13682"/>
          <a:stretch/>
        </p:blipFill>
        <p:spPr>
          <a:xfrm>
            <a:off x="10229088" y="365125"/>
            <a:ext cx="1572768" cy="1475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ED82AB-E33D-5649-89CB-26A46DA7AC4A}"/>
              </a:ext>
            </a:extLst>
          </p:cNvPr>
          <p:cNvSpPr txBox="1"/>
          <p:nvPr/>
        </p:nvSpPr>
        <p:spPr>
          <a:xfrm>
            <a:off x="6096000" y="570016"/>
            <a:ext cx="3859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想更多了解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请微信或邮件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6"/>
              </a:rPr>
              <a:t>qiaoxiang@xmu.edu.cn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联系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5974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展望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网络配置全周期自动管理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27</a:t>
            </a:fld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45143E8-8C87-384D-A913-A9C204EF77FF}"/>
              </a:ext>
            </a:extLst>
          </p:cNvPr>
          <p:cNvSpPr/>
          <p:nvPr/>
        </p:nvSpPr>
        <p:spPr>
          <a:xfrm>
            <a:off x="3262924" y="2049459"/>
            <a:ext cx="2225019" cy="1752221"/>
          </a:xfrm>
          <a:custGeom>
            <a:avLst/>
            <a:gdLst>
              <a:gd name="connsiteX0" fmla="*/ 0 w 3691932"/>
              <a:gd name="connsiteY0" fmla="*/ 1177582 h 2355164"/>
              <a:gd name="connsiteX1" fmla="*/ 1845966 w 3691932"/>
              <a:gd name="connsiteY1" fmla="*/ 0 h 2355164"/>
              <a:gd name="connsiteX2" fmla="*/ 3691932 w 3691932"/>
              <a:gd name="connsiteY2" fmla="*/ 1177582 h 2355164"/>
              <a:gd name="connsiteX3" fmla="*/ 1845966 w 3691932"/>
              <a:gd name="connsiteY3" fmla="*/ 2355164 h 2355164"/>
              <a:gd name="connsiteX4" fmla="*/ 0 w 3691932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1932" h="2355164">
                <a:moveTo>
                  <a:pt x="0" y="1177582"/>
                </a:moveTo>
                <a:cubicBezTo>
                  <a:pt x="0" y="527221"/>
                  <a:pt x="826467" y="0"/>
                  <a:pt x="1845966" y="0"/>
                </a:cubicBezTo>
                <a:cubicBezTo>
                  <a:pt x="2865465" y="0"/>
                  <a:pt x="3691932" y="527221"/>
                  <a:pt x="3691932" y="1177582"/>
                </a:cubicBezTo>
                <a:cubicBezTo>
                  <a:pt x="3691932" y="1827943"/>
                  <a:pt x="2865465" y="2355164"/>
                  <a:pt x="1845966" y="2355164"/>
                </a:cubicBezTo>
                <a:cubicBezTo>
                  <a:pt x="826467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网络验证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53D0543-EB66-4049-A391-8C353D571F4B}"/>
              </a:ext>
            </a:extLst>
          </p:cNvPr>
          <p:cNvSpPr/>
          <p:nvPr/>
        </p:nvSpPr>
        <p:spPr>
          <a:xfrm rot="1735708">
            <a:off x="5412656" y="3497158"/>
            <a:ext cx="675103" cy="591374"/>
          </a:xfrm>
          <a:custGeom>
            <a:avLst/>
            <a:gdLst>
              <a:gd name="connsiteX0" fmla="*/ 0 w 1064539"/>
              <a:gd name="connsiteY0" fmla="*/ 158973 h 794867"/>
              <a:gd name="connsiteX1" fmla="*/ 667106 w 1064539"/>
              <a:gd name="connsiteY1" fmla="*/ 158973 h 794867"/>
              <a:gd name="connsiteX2" fmla="*/ 667106 w 1064539"/>
              <a:gd name="connsiteY2" fmla="*/ 0 h 794867"/>
              <a:gd name="connsiteX3" fmla="*/ 1064539 w 1064539"/>
              <a:gd name="connsiteY3" fmla="*/ 397434 h 794867"/>
              <a:gd name="connsiteX4" fmla="*/ 667106 w 1064539"/>
              <a:gd name="connsiteY4" fmla="*/ 794867 h 794867"/>
              <a:gd name="connsiteX5" fmla="*/ 667106 w 1064539"/>
              <a:gd name="connsiteY5" fmla="*/ 635894 h 794867"/>
              <a:gd name="connsiteX6" fmla="*/ 0 w 1064539"/>
              <a:gd name="connsiteY6" fmla="*/ 635894 h 794867"/>
              <a:gd name="connsiteX7" fmla="*/ 0 w 1064539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539" h="794867">
                <a:moveTo>
                  <a:pt x="0" y="158973"/>
                </a:moveTo>
                <a:lnTo>
                  <a:pt x="667106" y="158973"/>
                </a:lnTo>
                <a:lnTo>
                  <a:pt x="667106" y="0"/>
                </a:lnTo>
                <a:lnTo>
                  <a:pt x="1064539" y="397434"/>
                </a:lnTo>
                <a:lnTo>
                  <a:pt x="667106" y="794867"/>
                </a:lnTo>
                <a:lnTo>
                  <a:pt x="667106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8972" rIns="238459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497F3F1-C360-5A4C-BEAC-C25964B4BC49}"/>
              </a:ext>
            </a:extLst>
          </p:cNvPr>
          <p:cNvSpPr/>
          <p:nvPr/>
        </p:nvSpPr>
        <p:spPr>
          <a:xfrm>
            <a:off x="5025269" y="4089839"/>
            <a:ext cx="2362266" cy="175222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故障诊断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55D6F8A-06B6-6741-A4AC-AD72067EB4B5}"/>
              </a:ext>
            </a:extLst>
          </p:cNvPr>
          <p:cNvSpPr/>
          <p:nvPr/>
        </p:nvSpPr>
        <p:spPr>
          <a:xfrm rot="21599166">
            <a:off x="3983848" y="4670262"/>
            <a:ext cx="831635" cy="591375"/>
          </a:xfrm>
          <a:custGeom>
            <a:avLst/>
            <a:gdLst>
              <a:gd name="connsiteX0" fmla="*/ 0 w 1044594"/>
              <a:gd name="connsiteY0" fmla="*/ 158973 h 794867"/>
              <a:gd name="connsiteX1" fmla="*/ 647161 w 1044594"/>
              <a:gd name="connsiteY1" fmla="*/ 158973 h 794867"/>
              <a:gd name="connsiteX2" fmla="*/ 647161 w 1044594"/>
              <a:gd name="connsiteY2" fmla="*/ 0 h 794867"/>
              <a:gd name="connsiteX3" fmla="*/ 1044594 w 1044594"/>
              <a:gd name="connsiteY3" fmla="*/ 397434 h 794867"/>
              <a:gd name="connsiteX4" fmla="*/ 647161 w 1044594"/>
              <a:gd name="connsiteY4" fmla="*/ 794867 h 794867"/>
              <a:gd name="connsiteX5" fmla="*/ 647161 w 1044594"/>
              <a:gd name="connsiteY5" fmla="*/ 635894 h 794867"/>
              <a:gd name="connsiteX6" fmla="*/ 0 w 1044594"/>
              <a:gd name="connsiteY6" fmla="*/ 635894 h 794867"/>
              <a:gd name="connsiteX7" fmla="*/ 0 w 104459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594" h="794867">
                <a:moveTo>
                  <a:pt x="1044594" y="635894"/>
                </a:moveTo>
                <a:lnTo>
                  <a:pt x="397433" y="635894"/>
                </a:lnTo>
                <a:lnTo>
                  <a:pt x="397433" y="794867"/>
                </a:lnTo>
                <a:lnTo>
                  <a:pt x="0" y="397433"/>
                </a:lnTo>
                <a:lnTo>
                  <a:pt x="397433" y="0"/>
                </a:lnTo>
                <a:lnTo>
                  <a:pt x="397433" y="158973"/>
                </a:lnTo>
                <a:lnTo>
                  <a:pt x="1044594" y="158973"/>
                </a:lnTo>
                <a:lnTo>
                  <a:pt x="1044594" y="635894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460" tIns="158973" rIns="0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5A96B7-31BA-3A4F-AE82-35D3175859DE}"/>
              </a:ext>
            </a:extLst>
          </p:cNvPr>
          <p:cNvSpPr/>
          <p:nvPr/>
        </p:nvSpPr>
        <p:spPr>
          <a:xfrm>
            <a:off x="1535936" y="4090849"/>
            <a:ext cx="2239419" cy="1752221"/>
          </a:xfrm>
          <a:custGeom>
            <a:avLst/>
            <a:gdLst>
              <a:gd name="connsiteX0" fmla="*/ 0 w 3531239"/>
              <a:gd name="connsiteY0" fmla="*/ 1177582 h 2355164"/>
              <a:gd name="connsiteX1" fmla="*/ 1765620 w 3531239"/>
              <a:gd name="connsiteY1" fmla="*/ 0 h 2355164"/>
              <a:gd name="connsiteX2" fmla="*/ 3531240 w 3531239"/>
              <a:gd name="connsiteY2" fmla="*/ 1177582 h 2355164"/>
              <a:gd name="connsiteX3" fmla="*/ 1765620 w 3531239"/>
              <a:gd name="connsiteY3" fmla="*/ 2355164 h 2355164"/>
              <a:gd name="connsiteX4" fmla="*/ 0 w 3531239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239" h="2355164">
                <a:moveTo>
                  <a:pt x="0" y="1177582"/>
                </a:moveTo>
                <a:cubicBezTo>
                  <a:pt x="0" y="527221"/>
                  <a:pt x="790495" y="0"/>
                  <a:pt x="1765620" y="0"/>
                </a:cubicBezTo>
                <a:cubicBezTo>
                  <a:pt x="2740745" y="0"/>
                  <a:pt x="3531240" y="527221"/>
                  <a:pt x="3531240" y="1177582"/>
                </a:cubicBezTo>
                <a:cubicBezTo>
                  <a:pt x="3531240" y="1827943"/>
                  <a:pt x="2740745" y="2355164"/>
                  <a:pt x="1765620" y="2355164"/>
                </a:cubicBezTo>
                <a:cubicBezTo>
                  <a:pt x="790495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2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配置修复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779856D-7022-7B4B-AA5E-D686F303C476}"/>
              </a:ext>
            </a:extLst>
          </p:cNvPr>
          <p:cNvSpPr/>
          <p:nvPr/>
        </p:nvSpPr>
        <p:spPr>
          <a:xfrm rot="19877896">
            <a:off x="2689414" y="3432948"/>
            <a:ext cx="700333" cy="591374"/>
          </a:xfrm>
          <a:custGeom>
            <a:avLst/>
            <a:gdLst>
              <a:gd name="connsiteX0" fmla="*/ 0 w 1104324"/>
              <a:gd name="connsiteY0" fmla="*/ 158973 h 794867"/>
              <a:gd name="connsiteX1" fmla="*/ 706891 w 1104324"/>
              <a:gd name="connsiteY1" fmla="*/ 158973 h 794867"/>
              <a:gd name="connsiteX2" fmla="*/ 706891 w 1104324"/>
              <a:gd name="connsiteY2" fmla="*/ 0 h 794867"/>
              <a:gd name="connsiteX3" fmla="*/ 1104324 w 1104324"/>
              <a:gd name="connsiteY3" fmla="*/ 397434 h 794867"/>
              <a:gd name="connsiteX4" fmla="*/ 706891 w 1104324"/>
              <a:gd name="connsiteY4" fmla="*/ 794867 h 794867"/>
              <a:gd name="connsiteX5" fmla="*/ 706891 w 1104324"/>
              <a:gd name="connsiteY5" fmla="*/ 635894 h 794867"/>
              <a:gd name="connsiteX6" fmla="*/ 0 w 1104324"/>
              <a:gd name="connsiteY6" fmla="*/ 635894 h 794867"/>
              <a:gd name="connsiteX7" fmla="*/ 0 w 110432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324" h="794867">
                <a:moveTo>
                  <a:pt x="0" y="158973"/>
                </a:moveTo>
                <a:lnTo>
                  <a:pt x="706891" y="158973"/>
                </a:lnTo>
                <a:lnTo>
                  <a:pt x="706891" y="0"/>
                </a:lnTo>
                <a:lnTo>
                  <a:pt x="1104324" y="397434"/>
                </a:lnTo>
                <a:lnTo>
                  <a:pt x="706891" y="794867"/>
                </a:lnTo>
                <a:lnTo>
                  <a:pt x="706891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58973" rIns="238460" bIns="15897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EEAE8-3DD7-464D-A855-66273F0272E6}"/>
              </a:ext>
            </a:extLst>
          </p:cNvPr>
          <p:cNvSpPr txBox="1"/>
          <p:nvPr/>
        </p:nvSpPr>
        <p:spPr>
          <a:xfrm>
            <a:off x="13273" y="2504377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数据面验证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[HotNets'22]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Flash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[SIGCOMM'22]</a:t>
            </a:r>
            <a:endParaRPr lang="en-US" sz="2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609D4-3BC2-674F-BDA6-E64A80F043FD}"/>
              </a:ext>
            </a:extLst>
          </p:cNvPr>
          <p:cNvSpPr txBox="1"/>
          <p:nvPr/>
        </p:nvSpPr>
        <p:spPr>
          <a:xfrm>
            <a:off x="33966" y="1520938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控制面验证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A-Graph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[INFOCOM'21]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048F41-22FC-1846-BA42-2789BB080EAF}"/>
              </a:ext>
            </a:extLst>
          </p:cNvPr>
          <p:cNvSpPr txBox="1"/>
          <p:nvPr/>
        </p:nvSpPr>
        <p:spPr>
          <a:xfrm>
            <a:off x="2855314" y="5791685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配置诊断与修复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F69BBD5-638F-DB49-945D-A6B8BBA7DBAF}"/>
              </a:ext>
            </a:extLst>
          </p:cNvPr>
          <p:cNvSpPr/>
          <p:nvPr/>
        </p:nvSpPr>
        <p:spPr>
          <a:xfrm>
            <a:off x="7639131" y="2050199"/>
            <a:ext cx="2180758" cy="379260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olidFill>
            <a:srgbClr val="7030A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ts val="732"/>
              </a:spcAft>
              <a:buNone/>
            </a:pPr>
            <a:r>
              <a:rPr lang="ja-JP" altLang="en-US" sz="4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</a:t>
            </a:r>
            <a:endParaRPr lang="en-US" altLang="ja-JP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ts val="732"/>
              </a:spcAft>
              <a:buNone/>
            </a:pPr>
            <a:r>
              <a:rPr lang="ja-JP" altLang="en-US" sz="4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配置管理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E99EDA-FA0A-2C40-AD31-2A098FF2A392}"/>
              </a:ext>
            </a:extLst>
          </p:cNvPr>
          <p:cNvGrpSpPr/>
          <p:nvPr/>
        </p:nvGrpSpPr>
        <p:grpSpPr>
          <a:xfrm>
            <a:off x="6812717" y="3473785"/>
            <a:ext cx="757144" cy="687828"/>
            <a:chOff x="6628306" y="2691846"/>
            <a:chExt cx="841352" cy="687828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054F738-F216-E642-8191-E1F2401156E3}"/>
                </a:ext>
              </a:extLst>
            </p:cNvPr>
            <p:cNvSpPr/>
            <p:nvPr/>
          </p:nvSpPr>
          <p:spPr>
            <a:xfrm>
              <a:off x="7048982" y="2691846"/>
              <a:ext cx="420676" cy="687828"/>
            </a:xfrm>
            <a:custGeom>
              <a:avLst/>
              <a:gdLst>
                <a:gd name="connsiteX0" fmla="*/ 0 w 1064539"/>
                <a:gd name="connsiteY0" fmla="*/ 158973 h 794867"/>
                <a:gd name="connsiteX1" fmla="*/ 667106 w 1064539"/>
                <a:gd name="connsiteY1" fmla="*/ 158973 h 794867"/>
                <a:gd name="connsiteX2" fmla="*/ 667106 w 1064539"/>
                <a:gd name="connsiteY2" fmla="*/ 0 h 794867"/>
                <a:gd name="connsiteX3" fmla="*/ 1064539 w 1064539"/>
                <a:gd name="connsiteY3" fmla="*/ 397434 h 794867"/>
                <a:gd name="connsiteX4" fmla="*/ 667106 w 1064539"/>
                <a:gd name="connsiteY4" fmla="*/ 794867 h 794867"/>
                <a:gd name="connsiteX5" fmla="*/ 667106 w 1064539"/>
                <a:gd name="connsiteY5" fmla="*/ 635894 h 794867"/>
                <a:gd name="connsiteX6" fmla="*/ 0 w 1064539"/>
                <a:gd name="connsiteY6" fmla="*/ 635894 h 794867"/>
                <a:gd name="connsiteX7" fmla="*/ 0 w 1064539"/>
                <a:gd name="connsiteY7" fmla="*/ 158973 h 79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4539" h="794867">
                  <a:moveTo>
                    <a:pt x="0" y="158973"/>
                  </a:moveTo>
                  <a:lnTo>
                    <a:pt x="667106" y="158973"/>
                  </a:lnTo>
                  <a:lnTo>
                    <a:pt x="667106" y="0"/>
                  </a:lnTo>
                  <a:lnTo>
                    <a:pt x="1064539" y="397434"/>
                  </a:lnTo>
                  <a:lnTo>
                    <a:pt x="667106" y="794867"/>
                  </a:lnTo>
                  <a:lnTo>
                    <a:pt x="667106" y="635894"/>
                  </a:lnTo>
                  <a:lnTo>
                    <a:pt x="0" y="635894"/>
                  </a:lnTo>
                  <a:lnTo>
                    <a:pt x="0" y="158973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972" rIns="238459" bIns="1589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C78F0E-4BE2-244C-BDD7-D01EACA60BB8}"/>
                </a:ext>
              </a:extLst>
            </p:cNvPr>
            <p:cNvSpPr/>
            <p:nvPr/>
          </p:nvSpPr>
          <p:spPr>
            <a:xfrm rot="10800000">
              <a:off x="6628306" y="2691846"/>
              <a:ext cx="420676" cy="687828"/>
            </a:xfrm>
            <a:custGeom>
              <a:avLst/>
              <a:gdLst>
                <a:gd name="connsiteX0" fmla="*/ 0 w 1064539"/>
                <a:gd name="connsiteY0" fmla="*/ 158973 h 794867"/>
                <a:gd name="connsiteX1" fmla="*/ 667106 w 1064539"/>
                <a:gd name="connsiteY1" fmla="*/ 158973 h 794867"/>
                <a:gd name="connsiteX2" fmla="*/ 667106 w 1064539"/>
                <a:gd name="connsiteY2" fmla="*/ 0 h 794867"/>
                <a:gd name="connsiteX3" fmla="*/ 1064539 w 1064539"/>
                <a:gd name="connsiteY3" fmla="*/ 397434 h 794867"/>
                <a:gd name="connsiteX4" fmla="*/ 667106 w 1064539"/>
                <a:gd name="connsiteY4" fmla="*/ 794867 h 794867"/>
                <a:gd name="connsiteX5" fmla="*/ 667106 w 1064539"/>
                <a:gd name="connsiteY5" fmla="*/ 635894 h 794867"/>
                <a:gd name="connsiteX6" fmla="*/ 0 w 1064539"/>
                <a:gd name="connsiteY6" fmla="*/ 635894 h 794867"/>
                <a:gd name="connsiteX7" fmla="*/ 0 w 1064539"/>
                <a:gd name="connsiteY7" fmla="*/ 158973 h 79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4539" h="794867">
                  <a:moveTo>
                    <a:pt x="0" y="158973"/>
                  </a:moveTo>
                  <a:lnTo>
                    <a:pt x="667106" y="158973"/>
                  </a:lnTo>
                  <a:lnTo>
                    <a:pt x="667106" y="0"/>
                  </a:lnTo>
                  <a:lnTo>
                    <a:pt x="1064539" y="397434"/>
                  </a:lnTo>
                  <a:lnTo>
                    <a:pt x="667106" y="794867"/>
                  </a:lnTo>
                  <a:lnTo>
                    <a:pt x="667106" y="635894"/>
                  </a:lnTo>
                  <a:lnTo>
                    <a:pt x="0" y="635894"/>
                  </a:lnTo>
                  <a:lnTo>
                    <a:pt x="0" y="158973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972" rIns="238459" bIns="1589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D72357-9152-F649-A2D4-3E94FE9DFD8D}"/>
              </a:ext>
            </a:extLst>
          </p:cNvPr>
          <p:cNvSpPr txBox="1"/>
          <p:nvPr/>
        </p:nvSpPr>
        <p:spPr>
          <a:xfrm>
            <a:off x="9342477" y="3191044"/>
            <a:ext cx="3205808" cy="14465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跨域验证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IVeri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[arXiv'21]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IVeriNG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DA02AD-5858-D54E-919F-529FC2EB414C}"/>
              </a:ext>
            </a:extLst>
          </p:cNvPr>
          <p:cNvSpPr txBox="1"/>
          <p:nvPr/>
        </p:nvSpPr>
        <p:spPr>
          <a:xfrm>
            <a:off x="9307185" y="4725275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跨域修复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IRepair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D7251C-1402-3746-9A20-78FBA2177DCA}"/>
              </a:ext>
            </a:extLst>
          </p:cNvPr>
          <p:cNvSpPr txBox="1"/>
          <p:nvPr/>
        </p:nvSpPr>
        <p:spPr>
          <a:xfrm>
            <a:off x="9615818" y="2340282"/>
            <a:ext cx="2659126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跨域合成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SDI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[INFOCOM'20]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1816F17-A4B7-5A49-8505-B00FE155D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7" t="27340" r="8622" b="13682"/>
          <a:stretch/>
        </p:blipFill>
        <p:spPr>
          <a:xfrm>
            <a:off x="10229088" y="365125"/>
            <a:ext cx="1572768" cy="147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1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/>
      <p:bldP spid="19" grpId="0"/>
      <p:bldP spid="23" grpId="0"/>
      <p:bldP spid="24" grpId="0" animBg="1"/>
      <p:bldP spid="27" grpId="0"/>
      <p:bldP spid="30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65125"/>
            <a:ext cx="10515600" cy="1325563"/>
          </a:xfrm>
        </p:spPr>
        <p:txBody>
          <a:bodyPr/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XMU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系统与网络研究小组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3E996C-0E33-CB4D-AF17-32D4F5698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8" r="59022"/>
          <a:stretch/>
        </p:blipFill>
        <p:spPr>
          <a:xfrm>
            <a:off x="8581763" y="0"/>
            <a:ext cx="1855823" cy="2183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698EB3-15D0-2D44-8E2A-BF49F501F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045" y="216288"/>
            <a:ext cx="1695450" cy="1695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76E1CF-7B04-1640-B2A9-4226906E0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47" t="27340" r="8622" b="13682"/>
          <a:stretch/>
        </p:blipFill>
        <p:spPr>
          <a:xfrm>
            <a:off x="10229088" y="365125"/>
            <a:ext cx="1572768" cy="1475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B9C3AA-C3BB-D048-9B59-6628588EE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" y="2384302"/>
            <a:ext cx="7324725" cy="435216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D1849E-BBDC-0649-A28C-C7CEB78EE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495" y="2542875"/>
            <a:ext cx="2962276" cy="413732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年轻的团队</a:t>
            </a:r>
            <a:endParaRPr lang="en-US" altLang="ja-JP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博士生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人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硕士生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14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人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本科生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人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有趣的研究</a:t>
            </a:r>
            <a:endParaRPr lang="en-US" altLang="ja-JP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网络与形式化方法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可编程网络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高性能网络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可解释智能网络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B81BB7-7BA9-1D48-9105-00F9664FCF91}"/>
              </a:ext>
            </a:extLst>
          </p:cNvPr>
          <p:cNvSpPr/>
          <p:nvPr/>
        </p:nvSpPr>
        <p:spPr>
          <a:xfrm>
            <a:off x="3098610" y="182890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ja-JP" altLang="en-US" sz="28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欢迎大家来厦门指导工作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9E5EAE-E246-A44A-AF2D-0E84E5046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500" y="5857875"/>
            <a:ext cx="1498600" cy="83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A1531A-C482-1C40-81F4-74B043A3C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4174" y="5848350"/>
            <a:ext cx="1455309" cy="8784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9310D-5CDD-FA4C-B606-BCD4C6A95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742" y="5857875"/>
            <a:ext cx="1482296" cy="853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2BE226-6512-F94E-BFA2-98C62C304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2017" y="2575201"/>
            <a:ext cx="1459958" cy="82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7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C814B-C85D-DB4B-BAEB-E182A9EE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网络正确性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B702-B1F8-8246-A4BC-5C7B08075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可达性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当且仅当安全策略允许时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两台设备间可建立连接并传输数据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安全策略允许下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两台设备间的数据传输不应出现路由环路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黑洞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不同租户间的虚拟内网间不可互联通信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路径限制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两台设备间的路径需要以特定顺序途径一系列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Middle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路径一致性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相同的外网流量从不同网关进入网络时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应满足相同的可达性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...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6F4B5-B305-5840-975E-739899E7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CC00E-F1BE-0741-A8DD-2BCAB7C5E2AE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897EDC-C396-EA45-8F21-DB60E44F7288}"/>
              </a:ext>
            </a:extLst>
          </p:cNvPr>
          <p:cNvSpPr/>
          <p:nvPr/>
        </p:nvSpPr>
        <p:spPr>
          <a:xfrm>
            <a:off x="2505694" y="2511480"/>
            <a:ext cx="7707085" cy="2123658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网络验证</a:t>
            </a:r>
            <a:r>
              <a:rPr lang="zh-CN" altLang="en-US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判定网络转发行为是否满足</a:t>
            </a:r>
            <a:endParaRPr lang="en-US" altLang="ja-JP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预设的网络正确性要求</a:t>
            </a:r>
            <a:endParaRPr lang="en-US" sz="4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444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117BF-3F64-704C-B192-F3A50C65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网络验证研究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9" name="Slide Number"/>
          <p:cNvSpPr>
            <a:spLocks noGrp="1"/>
          </p:cNvSpPr>
          <p:nvPr>
            <p:ph type="sldNum" sz="quarter" idx="12"/>
          </p:nvPr>
        </p:nvSpPr>
        <p:spPr>
          <a:xfrm>
            <a:off x="8610600" y="6232525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2264071" y="1922621"/>
            <a:ext cx="2133491" cy="2296359"/>
            <a:chOff x="2661973" y="5805045"/>
            <a:chExt cx="3436599" cy="3906233"/>
          </a:xfrm>
        </p:grpSpPr>
        <p:sp>
          <p:nvSpPr>
            <p:cNvPr id="259" name="Line"/>
            <p:cNvSpPr/>
            <p:nvPr/>
          </p:nvSpPr>
          <p:spPr>
            <a:xfrm flipV="1">
              <a:off x="3578620" y="6594446"/>
              <a:ext cx="1613571" cy="1011061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45" rIns="17145"/>
            <a:lstStyle/>
            <a:p>
              <a:endParaRPr sz="188"/>
            </a:p>
          </p:txBody>
        </p:sp>
        <p:sp>
          <p:nvSpPr>
            <p:cNvPr id="260" name="Line"/>
            <p:cNvSpPr/>
            <p:nvPr/>
          </p:nvSpPr>
          <p:spPr>
            <a:xfrm flipH="1" flipV="1">
              <a:off x="3423803" y="7808689"/>
              <a:ext cx="1820608" cy="108318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45" rIns="17145"/>
            <a:lstStyle/>
            <a:p>
              <a:endParaRPr sz="188"/>
            </a:p>
          </p:txBody>
        </p:sp>
        <p:sp>
          <p:nvSpPr>
            <p:cNvPr id="261" name="Circle"/>
            <p:cNvSpPr/>
            <p:nvPr/>
          </p:nvSpPr>
          <p:spPr>
            <a:xfrm>
              <a:off x="2661973" y="7205983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45" rIns="17145" anchor="ctr"/>
            <a:lstStyle/>
            <a:p>
              <a:endParaRPr sz="188"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5511111" y="6488229"/>
              <a:ext cx="1" cy="253064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45" rIns="17145"/>
            <a:lstStyle/>
            <a:p>
              <a:endParaRPr sz="188"/>
            </a:p>
          </p:txBody>
        </p:sp>
        <p:sp>
          <p:nvSpPr>
            <p:cNvPr id="275" name="Circle"/>
            <p:cNvSpPr/>
            <p:nvPr/>
          </p:nvSpPr>
          <p:spPr>
            <a:xfrm>
              <a:off x="4917471" y="8530177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45" rIns="17145" anchor="ctr"/>
            <a:lstStyle/>
            <a:p>
              <a:endParaRPr sz="188"/>
            </a:p>
          </p:txBody>
        </p:sp>
        <p:sp>
          <p:nvSpPr>
            <p:cNvPr id="276" name="Circle"/>
            <p:cNvSpPr/>
            <p:nvPr/>
          </p:nvSpPr>
          <p:spPr>
            <a:xfrm>
              <a:off x="4917471" y="5805045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45" rIns="17145" anchor="ctr"/>
            <a:lstStyle/>
            <a:p>
              <a:endParaRPr sz="188"/>
            </a:p>
          </p:txBody>
        </p:sp>
      </p:grpSp>
      <p:sp>
        <p:nvSpPr>
          <p:cNvPr id="278" name="Shape"/>
          <p:cNvSpPr/>
          <p:nvPr/>
        </p:nvSpPr>
        <p:spPr>
          <a:xfrm flipH="1">
            <a:off x="4577192" y="2879737"/>
            <a:ext cx="1426543" cy="560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4" extrusionOk="0">
                <a:moveTo>
                  <a:pt x="8738" y="200"/>
                </a:moveTo>
                <a:cubicBezTo>
                  <a:pt x="8935" y="-14"/>
                  <a:pt x="9238" y="-85"/>
                  <a:pt x="9484" y="129"/>
                </a:cubicBezTo>
                <a:cubicBezTo>
                  <a:pt x="9730" y="271"/>
                  <a:pt x="9886" y="628"/>
                  <a:pt x="9886" y="996"/>
                </a:cubicBezTo>
                <a:cubicBezTo>
                  <a:pt x="9886" y="996"/>
                  <a:pt x="9886" y="996"/>
                  <a:pt x="9886" y="4442"/>
                </a:cubicBezTo>
                <a:cubicBezTo>
                  <a:pt x="9886" y="4442"/>
                  <a:pt x="9886" y="4442"/>
                  <a:pt x="21600" y="4442"/>
                </a:cubicBezTo>
                <a:cubicBezTo>
                  <a:pt x="21600" y="4442"/>
                  <a:pt x="21600" y="4442"/>
                  <a:pt x="21600" y="16976"/>
                </a:cubicBezTo>
                <a:cubicBezTo>
                  <a:pt x="21600" y="16976"/>
                  <a:pt x="21600" y="16976"/>
                  <a:pt x="9886" y="16976"/>
                </a:cubicBezTo>
                <a:cubicBezTo>
                  <a:pt x="9886" y="16976"/>
                  <a:pt x="9886" y="16976"/>
                  <a:pt x="9886" y="20434"/>
                </a:cubicBezTo>
                <a:cubicBezTo>
                  <a:pt x="9886" y="20790"/>
                  <a:pt x="9730" y="21147"/>
                  <a:pt x="9484" y="21289"/>
                </a:cubicBezTo>
                <a:cubicBezTo>
                  <a:pt x="9238" y="21515"/>
                  <a:pt x="8935" y="21432"/>
                  <a:pt x="8738" y="21218"/>
                </a:cubicBezTo>
                <a:cubicBezTo>
                  <a:pt x="8738" y="21218"/>
                  <a:pt x="8738" y="21218"/>
                  <a:pt x="295" y="11499"/>
                </a:cubicBezTo>
                <a:cubicBezTo>
                  <a:pt x="98" y="11285"/>
                  <a:pt x="0" y="11000"/>
                  <a:pt x="0" y="10715"/>
                </a:cubicBezTo>
                <a:cubicBezTo>
                  <a:pt x="0" y="10418"/>
                  <a:pt x="98" y="10133"/>
                  <a:pt x="295" y="9919"/>
                </a:cubicBezTo>
                <a:cubicBezTo>
                  <a:pt x="295" y="9919"/>
                  <a:pt x="295" y="9919"/>
                  <a:pt x="8738" y="20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19050">
            <a:solidFill>
              <a:srgbClr val="FFFFFF"/>
            </a:solidFill>
            <a:miter/>
          </a:ln>
        </p:spPr>
        <p:txBody>
          <a:bodyPr lIns="17145" rIns="17145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88">
              <a:solidFill>
                <a:srgbClr val="002060"/>
              </a:solidFill>
            </a:endParaRPr>
          </a:p>
        </p:txBody>
      </p:sp>
      <p:sp>
        <p:nvSpPr>
          <p:cNvPr id="281" name="Control Plane"/>
          <p:cNvSpPr/>
          <p:nvPr/>
        </p:nvSpPr>
        <p:spPr>
          <a:xfrm>
            <a:off x="2091416" y="1397920"/>
            <a:ext cx="280122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4800">
                <a:solidFill>
                  <a:schemeClr val="accent6">
                    <a:lumOff val="-3799"/>
                  </a:schemeClr>
                </a:solidFill>
              </a:defRPr>
            </a:lvl1pPr>
          </a:lstStyle>
          <a:p>
            <a:pPr algn="ctr"/>
            <a:r>
              <a:rPr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配置平面</a:t>
            </a:r>
            <a:endParaRPr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5" name="Simulation"/>
          <p:cNvSpPr/>
          <p:nvPr/>
        </p:nvSpPr>
        <p:spPr>
          <a:xfrm>
            <a:off x="4747304" y="2248963"/>
            <a:ext cx="964367" cy="523220"/>
          </a:xfrm>
          <a:prstGeom prst="rect">
            <a:avLst/>
          </a:prstGeom>
          <a:ln w="88900">
            <a:solidFill>
              <a:schemeClr val="accent6">
                <a:satOff val="-16371"/>
                <a:lumOff val="40501"/>
              </a:schemeClr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7145" rIns="17145">
            <a:spAutoFit/>
          </a:bodyPr>
          <a:lstStyle>
            <a:lvl1pPr>
              <a:defRPr sz="4800">
                <a:solidFill>
                  <a:schemeClr val="accent6">
                    <a:lumOff val="-3799"/>
                  </a:schemeClr>
                </a:solidFill>
              </a:defRPr>
            </a:lvl1pPr>
          </a:lstStyle>
          <a:p>
            <a:pPr algn="ctr"/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</a:t>
            </a:r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57ABE-EA7B-DF44-B689-3A8FD3509098}"/>
              </a:ext>
            </a:extLst>
          </p:cNvPr>
          <p:cNvSpPr txBox="1"/>
          <p:nvPr/>
        </p:nvSpPr>
        <p:spPr>
          <a:xfrm>
            <a:off x="1081765" y="4263896"/>
            <a:ext cx="4297330" cy="2673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396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控制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ja-JP" altLang="en-US" sz="2396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配置平面验证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Batfish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[NSDI'15]</a:t>
            </a: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Bagpipe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[OOPSLA'16]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Minesweeper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[SIGCOMM'17]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Bo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nsai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[SIGCOMM'18]</a:t>
            </a: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Ho</a:t>
            </a:r>
            <a:r>
              <a:rPr lang="en-US" altLang="zh-CN" sz="2396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yan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[SIGCOMM'21]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1F875-5237-054B-96B9-8998AF0581DA}"/>
              </a:ext>
            </a:extLst>
          </p:cNvPr>
          <p:cNvSpPr txBox="1"/>
          <p:nvPr/>
        </p:nvSpPr>
        <p:spPr>
          <a:xfrm>
            <a:off x="1122744" y="3018579"/>
            <a:ext cx="114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AE7475-6F81-7E44-9355-30AA783E0C66}"/>
              </a:ext>
            </a:extLst>
          </p:cNvPr>
          <p:cNvSpPr txBox="1"/>
          <p:nvPr/>
        </p:nvSpPr>
        <p:spPr>
          <a:xfrm>
            <a:off x="2550770" y="2034628"/>
            <a:ext cx="111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25F05F-68E2-E44A-8570-32821D9598A6}"/>
              </a:ext>
            </a:extLst>
          </p:cNvPr>
          <p:cNvSpPr txBox="1"/>
          <p:nvPr/>
        </p:nvSpPr>
        <p:spPr>
          <a:xfrm>
            <a:off x="2550770" y="3820151"/>
            <a:ext cx="118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316FF8-1A45-1442-A7D3-9B6FA2D061A0}"/>
              </a:ext>
            </a:extLst>
          </p:cNvPr>
          <p:cNvGrpSpPr/>
          <p:nvPr/>
        </p:nvGrpSpPr>
        <p:grpSpPr>
          <a:xfrm>
            <a:off x="6104269" y="1404153"/>
            <a:ext cx="4736082" cy="5506556"/>
            <a:chOff x="5926144" y="1404153"/>
            <a:chExt cx="4736082" cy="5506556"/>
          </a:xfrm>
        </p:grpSpPr>
        <p:grpSp>
          <p:nvGrpSpPr>
            <p:cNvPr id="2" name="Group 1"/>
            <p:cNvGrpSpPr/>
            <p:nvPr/>
          </p:nvGrpSpPr>
          <p:grpSpPr>
            <a:xfrm>
              <a:off x="7399194" y="2017213"/>
              <a:ext cx="1977538" cy="2277412"/>
              <a:chOff x="11010962" y="5805045"/>
              <a:chExt cx="3436599" cy="3906234"/>
            </a:xfrm>
          </p:grpSpPr>
          <p:sp>
            <p:nvSpPr>
              <p:cNvPr id="262" name="Line"/>
              <p:cNvSpPr/>
              <p:nvPr/>
            </p:nvSpPr>
            <p:spPr>
              <a:xfrm flipV="1">
                <a:off x="11927607" y="6594446"/>
                <a:ext cx="1613571" cy="1011061"/>
              </a:xfrm>
              <a:prstGeom prst="line">
                <a:avLst/>
              </a:prstGeom>
              <a:ln w="177800">
                <a:solidFill>
                  <a:schemeClr val="bg1">
                    <a:lumMod val="75000"/>
                  </a:schemeClr>
                </a:solidFill>
                <a:miter/>
              </a:ln>
            </p:spPr>
            <p:txBody>
              <a:bodyPr lIns="17145" rIns="17145"/>
              <a:lstStyle/>
              <a:p>
                <a:endParaRPr sz="188"/>
              </a:p>
            </p:txBody>
          </p:sp>
          <p:sp>
            <p:nvSpPr>
              <p:cNvPr id="263" name="Line"/>
              <p:cNvSpPr/>
              <p:nvPr/>
            </p:nvSpPr>
            <p:spPr>
              <a:xfrm flipH="1" flipV="1">
                <a:off x="11772790" y="7808689"/>
                <a:ext cx="1820609" cy="1083189"/>
              </a:xfrm>
              <a:prstGeom prst="line">
                <a:avLst/>
              </a:prstGeom>
              <a:ln w="177800">
                <a:solidFill>
                  <a:schemeClr val="bg1">
                    <a:lumMod val="75000"/>
                  </a:schemeClr>
                </a:solidFill>
                <a:miter/>
              </a:ln>
            </p:spPr>
            <p:txBody>
              <a:bodyPr lIns="17145" rIns="17145"/>
              <a:lstStyle/>
              <a:p>
                <a:endParaRPr sz="188"/>
              </a:p>
            </p:txBody>
          </p:sp>
          <p:sp>
            <p:nvSpPr>
              <p:cNvPr id="264" name="Circle"/>
              <p:cNvSpPr/>
              <p:nvPr/>
            </p:nvSpPr>
            <p:spPr>
              <a:xfrm>
                <a:off x="11010962" y="7205983"/>
                <a:ext cx="1181101" cy="11811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17145" rIns="17145" anchor="ctr"/>
              <a:lstStyle/>
              <a:p>
                <a:endParaRPr sz="188"/>
              </a:p>
            </p:txBody>
          </p:sp>
          <p:sp>
            <p:nvSpPr>
              <p:cNvPr id="268" name="Line"/>
              <p:cNvSpPr/>
              <p:nvPr/>
            </p:nvSpPr>
            <p:spPr>
              <a:xfrm flipV="1">
                <a:off x="13857010" y="6488229"/>
                <a:ext cx="1" cy="2530649"/>
              </a:xfrm>
              <a:prstGeom prst="line">
                <a:avLst/>
              </a:prstGeom>
              <a:ln w="177800">
                <a:solidFill>
                  <a:schemeClr val="bg1">
                    <a:lumMod val="75000"/>
                  </a:schemeClr>
                </a:solidFill>
                <a:miter/>
              </a:ln>
            </p:spPr>
            <p:txBody>
              <a:bodyPr lIns="17145" rIns="17145"/>
              <a:lstStyle/>
              <a:p>
                <a:endParaRPr sz="188"/>
              </a:p>
            </p:txBody>
          </p:sp>
          <p:sp>
            <p:nvSpPr>
              <p:cNvPr id="271" name="Circle"/>
              <p:cNvSpPr/>
              <p:nvPr/>
            </p:nvSpPr>
            <p:spPr>
              <a:xfrm>
                <a:off x="13266460" y="8530178"/>
                <a:ext cx="1181101" cy="11811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17145" rIns="17145" anchor="ctr"/>
              <a:lstStyle/>
              <a:p>
                <a:endParaRPr sz="188"/>
              </a:p>
            </p:txBody>
          </p:sp>
          <p:sp>
            <p:nvSpPr>
              <p:cNvPr id="272" name="Circle"/>
              <p:cNvSpPr/>
              <p:nvPr/>
            </p:nvSpPr>
            <p:spPr>
              <a:xfrm>
                <a:off x="13266460" y="5805045"/>
                <a:ext cx="1181101" cy="11811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17145" rIns="17145" anchor="ctr"/>
              <a:lstStyle/>
              <a:p>
                <a:endParaRPr sz="188"/>
              </a:p>
            </p:txBody>
          </p:sp>
        </p:grpSp>
        <p:sp>
          <p:nvSpPr>
            <p:cNvPr id="282" name="Data Plane"/>
            <p:cNvSpPr/>
            <p:nvPr/>
          </p:nvSpPr>
          <p:spPr>
            <a:xfrm>
              <a:off x="7038111" y="1404153"/>
              <a:ext cx="2770946" cy="5847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7145" rIns="17145">
              <a:spAutoFit/>
            </a:bodyPr>
            <a:lstStyle>
              <a:lvl1pPr>
                <a:defRPr sz="4800">
                  <a:solidFill>
                    <a:schemeClr val="accent6">
                      <a:lumOff val="-3799"/>
                    </a:schemeClr>
                  </a:solidFill>
                </a:defRPr>
              </a:lvl1pPr>
            </a:lstStyle>
            <a:p>
              <a:pPr algn="ctr"/>
              <a:r>
                <a:rPr lang="ja-JP" altLang="en-US" sz="320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数据平面</a:t>
              </a:r>
              <a:endParaRPr sz="3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B41E5A-2EE1-AD40-9C55-AC55FA3141A5}"/>
                </a:ext>
              </a:extLst>
            </p:cNvPr>
            <p:cNvSpPr txBox="1"/>
            <p:nvPr/>
          </p:nvSpPr>
          <p:spPr>
            <a:xfrm>
              <a:off x="6525196" y="4237541"/>
              <a:ext cx="4137030" cy="267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396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数据平面验证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HSA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[NSDI'12]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 err="1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Veriflow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[NSDI'13]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Atomic Predicates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[ICNP'13]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altLang="zh-CN" sz="2396" dirty="0" err="1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APKeep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[NSDI'20]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Flash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[SIGCOMM'22]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3D2CB7-73CF-964A-BE29-2F8C6E94223C}"/>
                </a:ext>
              </a:extLst>
            </p:cNvPr>
            <p:cNvSpPr txBox="1"/>
            <p:nvPr/>
          </p:nvSpPr>
          <p:spPr>
            <a:xfrm>
              <a:off x="6937951" y="1986906"/>
              <a:ext cx="1740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FIB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表</a:t>
              </a:r>
              <a:endPara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路由表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/ACL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66793E-174F-FF4B-9059-10CA9B1F81CB}"/>
                </a:ext>
              </a:extLst>
            </p:cNvPr>
            <p:cNvSpPr txBox="1"/>
            <p:nvPr/>
          </p:nvSpPr>
          <p:spPr>
            <a:xfrm>
              <a:off x="5926144" y="3146550"/>
              <a:ext cx="1740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FIB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表</a:t>
              </a:r>
              <a:endPara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路由表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/ACL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D0BE36-CDBD-B148-8D78-D2B7B359CE3A}"/>
                </a:ext>
              </a:extLst>
            </p:cNvPr>
            <p:cNvSpPr txBox="1"/>
            <p:nvPr/>
          </p:nvSpPr>
          <p:spPr>
            <a:xfrm>
              <a:off x="6999865" y="3643954"/>
              <a:ext cx="1740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FIB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表</a:t>
              </a:r>
              <a:endPara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路由表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/ACL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9AF2FC9-6CBC-B744-8625-FEE2B44494F4}"/>
              </a:ext>
            </a:extLst>
          </p:cNvPr>
          <p:cNvSpPr/>
          <p:nvPr/>
        </p:nvSpPr>
        <p:spPr>
          <a:xfrm>
            <a:off x="6141176" y="1290079"/>
            <a:ext cx="4639799" cy="550854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38008"/>
      </p:ext>
    </p:extLst>
  </p:cSld>
  <p:clrMapOvr>
    <a:masterClrMapping/>
  </p:clrMapOvr>
  <p:transition spd="med" advTm="1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/>
      <p:bldP spid="285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76B293-B2FE-D747-9806-3BCC7FC2D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为什么关注数据平面验证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02E415-DA91-F040-87D2-DED88CD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数据平面是网络转发行为最真实的基准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配置平面验证工具无法高效捕获网络多收敛态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24E3D-2C17-2647-86C1-748647F1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FFA07-2A61-154B-B5D5-2BBA7781968A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808A7-AB89-A84B-AD51-96B38EFB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47" y="3096809"/>
            <a:ext cx="9601435" cy="1478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1D9A5C-CCC2-7248-8131-C649E12E7C68}"/>
              </a:ext>
            </a:extLst>
          </p:cNvPr>
          <p:cNvSpPr txBox="1"/>
          <p:nvPr/>
        </p:nvSpPr>
        <p:spPr>
          <a:xfrm>
            <a:off x="1042474" y="4754693"/>
            <a:ext cx="95859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ACL/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路由协议配置在下发生效前已通过了配置面验证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为何仍然出错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ja-JP" altLang="en-US" sz="280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根因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配置面验证工具未能检测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ACL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路由协议配置在实际网络中的效果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ja-JP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7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3AB9-5DA9-C340-9992-A3EA6481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数据平面验证系统基本架构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DBAF-CF1E-7D48-8391-CCA6E1BE1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9584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集中式验证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一台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组高性能服务器作为验证器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通过管理网络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收集所有网络设备的数据平面信息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路由表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ACL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通过设计不同的验证算法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在验证器上执行算力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内存密集型计算任务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实现数据平面的网络正确性检测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0104E-C700-3C47-8F23-EDB887532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CF8063-301F-6C4B-B908-AD3E25A5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8200307" y="2816243"/>
            <a:ext cx="1947958" cy="1159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E7852F-4112-4349-A8F7-0D18B054F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711" y="4313634"/>
            <a:ext cx="2690751" cy="13108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3EF2E0-68BD-EB45-BF2A-E07DCBC8210D}"/>
              </a:ext>
            </a:extLst>
          </p:cNvPr>
          <p:cNvSpPr/>
          <p:nvPr/>
        </p:nvSpPr>
        <p:spPr>
          <a:xfrm>
            <a:off x="8522559" y="2137246"/>
            <a:ext cx="1154454" cy="466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</a:t>
            </a:r>
            <a:endParaRPr 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3E9742-7B8B-9742-A62C-62C03E709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013" y="1832446"/>
            <a:ext cx="1018704" cy="101870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2DA800-4869-EF4A-B949-256874861B42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9087087" y="2603822"/>
            <a:ext cx="12699" cy="17098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5D025E-F146-C549-8F57-AC4C4726AF79}"/>
              </a:ext>
            </a:extLst>
          </p:cNvPr>
          <p:cNvSpPr txBox="1"/>
          <p:nvPr/>
        </p:nvSpPr>
        <p:spPr>
          <a:xfrm>
            <a:off x="8424552" y="32258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管理网络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E5C6E2-FA21-7D41-A1FB-29DD9F9DA5A3}"/>
              </a:ext>
            </a:extLst>
          </p:cNvPr>
          <p:cNvSpPr/>
          <p:nvPr/>
        </p:nvSpPr>
        <p:spPr>
          <a:xfrm>
            <a:off x="7510152" y="452385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5C20F0-8034-0F46-98EE-3DC76EDA9010}"/>
              </a:ext>
            </a:extLst>
          </p:cNvPr>
          <p:cNvSpPr/>
          <p:nvPr/>
        </p:nvSpPr>
        <p:spPr>
          <a:xfrm>
            <a:off x="7510152" y="565296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4F969C-9DB9-8145-83DF-997B28F39B10}"/>
              </a:ext>
            </a:extLst>
          </p:cNvPr>
          <p:cNvSpPr/>
          <p:nvPr/>
        </p:nvSpPr>
        <p:spPr>
          <a:xfrm>
            <a:off x="9873316" y="452385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BF0737-E751-3E4E-96D4-2E79822BAF2C}"/>
              </a:ext>
            </a:extLst>
          </p:cNvPr>
          <p:cNvSpPr/>
          <p:nvPr/>
        </p:nvSpPr>
        <p:spPr>
          <a:xfrm>
            <a:off x="9873316" y="5648225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9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9531 -0.27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-1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53 -0.27291 " pathEditMode="relative" ptsTypes="AA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322 -0.43426 " pathEditMode="relative" ptsTypes="AA"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53 -0.43426 " pathEditMode="relative" ptsTypes="AA">
                                      <p:cBhvr>
                                        <p:cTn id="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3AB9-5DA9-C340-9992-A3EA6481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集中式数据平面验证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局限性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DBAF-CF1E-7D48-8391-CCA6E1BE1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67651" cy="435133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网络间需时刻保持可靠连通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数据平面信息收集不全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验证结果不准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验证器成为性能瓶颈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网络越大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部署验证器所需算力越多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验证器成为单点失效瓶颈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验证器出错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验证无法完成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网外验证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控制路径长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响应需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次穿越控制网络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大规模网络无法快速响应网络错误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影响网络可用性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0104E-C700-3C47-8F23-EDB887532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7</a:t>
            </a:fld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F884AA59-7214-3546-8B0A-42DEF478E99A}"/>
              </a:ext>
            </a:extLst>
          </p:cNvPr>
          <p:cNvSpPr/>
          <p:nvPr/>
        </p:nvSpPr>
        <p:spPr>
          <a:xfrm>
            <a:off x="4714874" y="2408010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26FA1BF-27B1-1B48-8D24-151967CB014F}"/>
              </a:ext>
            </a:extLst>
          </p:cNvPr>
          <p:cNvSpPr/>
          <p:nvPr/>
        </p:nvSpPr>
        <p:spPr>
          <a:xfrm>
            <a:off x="2962274" y="3404118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21AD254-81E4-4C45-8665-CBD8A5D903B9}"/>
              </a:ext>
            </a:extLst>
          </p:cNvPr>
          <p:cNvSpPr/>
          <p:nvPr/>
        </p:nvSpPr>
        <p:spPr>
          <a:xfrm>
            <a:off x="3200399" y="4372691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A4A4304-6285-7843-98A3-B32DD45CE15A}"/>
              </a:ext>
            </a:extLst>
          </p:cNvPr>
          <p:cNvSpPr/>
          <p:nvPr/>
        </p:nvSpPr>
        <p:spPr>
          <a:xfrm>
            <a:off x="5800724" y="5363291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EA119C-CEFB-1145-A705-8E06D0397124}"/>
              </a:ext>
            </a:extLst>
          </p:cNvPr>
          <p:cNvGrpSpPr/>
          <p:nvPr/>
        </p:nvGrpSpPr>
        <p:grpSpPr>
          <a:xfrm>
            <a:off x="7741711" y="1832446"/>
            <a:ext cx="2954006" cy="3792067"/>
            <a:chOff x="7741711" y="2261071"/>
            <a:chExt cx="2954006" cy="379206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F1B1E91-33D2-BA48-BE80-FFC0EC01C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8200307" y="3244868"/>
              <a:ext cx="1947958" cy="1159273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70453D8-788F-A74C-A33A-DB614D77E702}"/>
                </a:ext>
              </a:extLst>
            </p:cNvPr>
            <p:cNvGrpSpPr/>
            <p:nvPr/>
          </p:nvGrpSpPr>
          <p:grpSpPr>
            <a:xfrm>
              <a:off x="7741711" y="2261071"/>
              <a:ext cx="2954006" cy="3792067"/>
              <a:chOff x="4252386" y="3375496"/>
              <a:chExt cx="2954006" cy="379206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F25DB6EB-8F02-B546-B8AB-B6D10ABC97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2386" y="5856684"/>
                <a:ext cx="2690751" cy="1310879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83C7ED-1A8F-224F-BF21-1CA85AF3D95B}"/>
                  </a:ext>
                </a:extLst>
              </p:cNvPr>
              <p:cNvSpPr/>
              <p:nvPr/>
            </p:nvSpPr>
            <p:spPr>
              <a:xfrm>
                <a:off x="5033234" y="3680296"/>
                <a:ext cx="1154454" cy="46657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000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验证器</a:t>
                </a:r>
                <a:endParaRPr 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DDD6245-22F2-B54C-8EC4-20666AB07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7688" y="3375496"/>
                <a:ext cx="1018704" cy="1018704"/>
              </a:xfrm>
              <a:prstGeom prst="rect">
                <a:avLst/>
              </a:prstGeom>
            </p:spPr>
          </p:pic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3D19EC6-2515-DA41-A5B9-19AACDAC864D}"/>
                  </a:ext>
                </a:extLst>
              </p:cNvPr>
              <p:cNvCxnSpPr>
                <a:cxnSpLocks/>
                <a:stCxn id="26" idx="0"/>
                <a:endCxn id="27" idx="2"/>
              </p:cNvCxnSpPr>
              <p:nvPr/>
            </p:nvCxnSpPr>
            <p:spPr>
              <a:xfrm flipV="1">
                <a:off x="5597762" y="4146872"/>
                <a:ext cx="12699" cy="1709812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067B3C-7E6D-B245-BD32-70C458D24340}"/>
                  </a:ext>
                </a:extLst>
              </p:cNvPr>
              <p:cNvSpPr txBox="1"/>
              <p:nvPr/>
            </p:nvSpPr>
            <p:spPr>
              <a:xfrm>
                <a:off x="4358486" y="5507990"/>
                <a:ext cx="2723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收集网络设备的数据平面</a:t>
                </a:r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A2D0BF-CE0B-6B49-BF2F-B93DDF3A6841}"/>
                </a:ext>
              </a:extLst>
            </p:cNvPr>
            <p:cNvSpPr txBox="1"/>
            <p:nvPr/>
          </p:nvSpPr>
          <p:spPr>
            <a:xfrm>
              <a:off x="8522559" y="377690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管理网络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5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48900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基本思想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52630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近数据计算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：将算力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内存密集型的验证计算分解为轻量、设备级验证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任务，下放到网络设备上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执行，实现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大规模网络数据平面网内快速自检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8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3E4E00-FC47-1D4E-A381-8FAD9BAF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908" y="4411359"/>
            <a:ext cx="2690751" cy="13108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DBEDCE-893B-484E-B417-98354000865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8145504" y="2854590"/>
            <a:ext cx="1947958" cy="11592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08DFCE8-89E2-264D-85D1-6956B61A79C1}"/>
              </a:ext>
            </a:extLst>
          </p:cNvPr>
          <p:cNvSpPr/>
          <p:nvPr/>
        </p:nvSpPr>
        <p:spPr>
          <a:xfrm>
            <a:off x="8467756" y="2234971"/>
            <a:ext cx="1154454" cy="466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</a:t>
            </a:r>
            <a:endParaRPr 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F28C29-EEA4-7D43-A52D-FF104C0FE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210" y="1930171"/>
            <a:ext cx="1018704" cy="101870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7F94B4-5C52-4E42-BACD-1AF9DCAAEC71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V="1">
            <a:off x="9032284" y="2701547"/>
            <a:ext cx="12699" cy="170981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D0C6DE0-097F-BD48-9434-CB8DF311A758}"/>
              </a:ext>
            </a:extLst>
          </p:cNvPr>
          <p:cNvSpPr txBox="1"/>
          <p:nvPr/>
        </p:nvSpPr>
        <p:spPr>
          <a:xfrm>
            <a:off x="8415619" y="3291875"/>
            <a:ext cx="1734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Management </a:t>
            </a:r>
          </a:p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69CE6F-F031-DE42-AC1B-77EBA5E1B85F}"/>
              </a:ext>
            </a:extLst>
          </p:cNvPr>
          <p:cNvSpPr/>
          <p:nvPr/>
        </p:nvSpPr>
        <p:spPr>
          <a:xfrm>
            <a:off x="8467756" y="2609119"/>
            <a:ext cx="1154454" cy="5977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验证子任务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4936F3-B6F3-E042-8A9E-F38F8464DA5F}"/>
              </a:ext>
            </a:extLst>
          </p:cNvPr>
          <p:cNvSpPr/>
          <p:nvPr/>
        </p:nvSpPr>
        <p:spPr>
          <a:xfrm>
            <a:off x="8475275" y="2617586"/>
            <a:ext cx="1154454" cy="5977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验证子任务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CD8FDF-F0F6-C84B-857E-E701007CE132}"/>
              </a:ext>
            </a:extLst>
          </p:cNvPr>
          <p:cNvSpPr/>
          <p:nvPr/>
        </p:nvSpPr>
        <p:spPr>
          <a:xfrm>
            <a:off x="8478366" y="2601412"/>
            <a:ext cx="1154454" cy="5977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验证子任务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FAE247-9D0C-AF4C-9C07-7A3E936A9F79}"/>
              </a:ext>
            </a:extLst>
          </p:cNvPr>
          <p:cNvSpPr/>
          <p:nvPr/>
        </p:nvSpPr>
        <p:spPr>
          <a:xfrm>
            <a:off x="8488976" y="2617586"/>
            <a:ext cx="1154454" cy="5977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验证子任务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5E2181-6804-1C47-AA26-87E461C4BFFB}"/>
              </a:ext>
            </a:extLst>
          </p:cNvPr>
          <p:cNvSpPr/>
          <p:nvPr/>
        </p:nvSpPr>
        <p:spPr>
          <a:xfrm>
            <a:off x="7510152" y="452385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BEAC90-DF00-8B42-936F-29B546565B3F}"/>
              </a:ext>
            </a:extLst>
          </p:cNvPr>
          <p:cNvSpPr/>
          <p:nvPr/>
        </p:nvSpPr>
        <p:spPr>
          <a:xfrm>
            <a:off x="7510152" y="565296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56C64E-0115-9A4D-9FA6-27857AFA6D9A}"/>
              </a:ext>
            </a:extLst>
          </p:cNvPr>
          <p:cNvSpPr/>
          <p:nvPr/>
        </p:nvSpPr>
        <p:spPr>
          <a:xfrm>
            <a:off x="9873316" y="452385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7D98AB-A3C2-C74C-841D-E69AE80A3419}"/>
              </a:ext>
            </a:extLst>
          </p:cNvPr>
          <p:cNvSpPr/>
          <p:nvPr/>
        </p:nvSpPr>
        <p:spPr>
          <a:xfrm>
            <a:off x="9873316" y="5648225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75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301 L -0.09011 0.19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8" y="969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0.10924 0.19398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6" y="969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-0.08828 0.3574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4" y="1787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1082 0.3567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4" y="1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48900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优势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899"/>
            <a:ext cx="10515600" cy="4740275"/>
          </a:xfrm>
        </p:spPr>
        <p:txBody>
          <a:bodyPr lIns="90000"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分布式设计，最小化对管理网络的需求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类似路由协议，一次配置，网络设备长期分布式自动验证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仅更新验证任务时需要重新配置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无性能瓶颈，拓展性好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网络越大，设备越多        可用验证器越多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无单点失效瓶颈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验证器伴生设备         验证器故障等价网络故障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网内验证，快速响应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无需穿越管理网络        支持快速重路由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多数据面本地切换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网络设备自带验证功能，设备增值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9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2FAAB03-3DB4-EF4E-93FF-3585DA844635}"/>
              </a:ext>
            </a:extLst>
          </p:cNvPr>
          <p:cNvSpPr/>
          <p:nvPr/>
        </p:nvSpPr>
        <p:spPr>
          <a:xfrm>
            <a:off x="9315449" y="2308743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A737C7B-99A2-7542-AC89-5270E546EC4A}"/>
              </a:ext>
            </a:extLst>
          </p:cNvPr>
          <p:cNvSpPr/>
          <p:nvPr/>
        </p:nvSpPr>
        <p:spPr>
          <a:xfrm>
            <a:off x="4429124" y="3737493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FDBB9CD-62AB-9E43-8ACE-F89528B9102D}"/>
              </a:ext>
            </a:extLst>
          </p:cNvPr>
          <p:cNvSpPr/>
          <p:nvPr/>
        </p:nvSpPr>
        <p:spPr>
          <a:xfrm>
            <a:off x="3838573" y="4709043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4E92DD8-16BF-5349-8C10-23614C2473C5}"/>
              </a:ext>
            </a:extLst>
          </p:cNvPr>
          <p:cNvSpPr/>
          <p:nvPr/>
        </p:nvSpPr>
        <p:spPr>
          <a:xfrm>
            <a:off x="4133848" y="5704733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3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3225</TotalTime>
  <Words>2168</Words>
  <Application>Microsoft Macintosh PowerPoint</Application>
  <PresentationFormat>Widescreen</PresentationFormat>
  <Paragraphs>372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等线</vt:lpstr>
      <vt:lpstr>Microsoft YaHei</vt:lpstr>
      <vt:lpstr>SimSun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面向大规模网络的 分布式网络设备自验证框架 </vt:lpstr>
      <vt:lpstr>研究背景</vt:lpstr>
      <vt:lpstr>网络正确性</vt:lpstr>
      <vt:lpstr>网络验证研究</vt:lpstr>
      <vt:lpstr>为什么关注数据平面验证？</vt:lpstr>
      <vt:lpstr>数据平面验证系统基本架构</vt:lpstr>
      <vt:lpstr>集中式数据平面验证：局限性</vt:lpstr>
      <vt:lpstr>分布式网络设备自验证框架：基本思想</vt:lpstr>
      <vt:lpstr>分布式网络设备自验证框架：优势</vt:lpstr>
      <vt:lpstr>分布式网络设备自验证框架：技术挑战</vt:lpstr>
      <vt:lpstr>Coral: 一种分布式网络设备自验证框架</vt:lpstr>
      <vt:lpstr>Coral: 框架工作流程</vt:lpstr>
      <vt:lpstr>第一步：网络正确性要求程序</vt:lpstr>
      <vt:lpstr>第二步：构建DVNet</vt:lpstr>
      <vt:lpstr>第三步：设备子任务分配与协同验证</vt:lpstr>
      <vt:lpstr>第四步：增量验证</vt:lpstr>
      <vt:lpstr>Coral: 系统拓展</vt:lpstr>
      <vt:lpstr>Coral: 原型实现</vt:lpstr>
      <vt:lpstr>实验1：功能展示</vt:lpstr>
      <vt:lpstr>实验 2：验证Internet2</vt:lpstr>
      <vt:lpstr>实验3：大规模仿真</vt:lpstr>
      <vt:lpstr>大规模仿真：快照全数据面验证</vt:lpstr>
      <vt:lpstr>大规模仿真：10,000次增量验证</vt:lpstr>
      <vt:lpstr>实验4：网络设备开销Microbenchmark</vt:lpstr>
      <vt:lpstr>实验4：网络设备开销Microbenchmark</vt:lpstr>
      <vt:lpstr>小结</vt:lpstr>
      <vt:lpstr>展望：网络配置全周期自动管理</vt:lpstr>
      <vt:lpstr>XMU系统与网络研究小组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Switch as a Verifier:  Toward Scalable Data Plane Checking  via Distributed, On-Device Verification</dc:title>
  <dc:creator>Qiao Xiang</dc:creator>
  <cp:lastModifiedBy>Qiao Xiang</cp:lastModifiedBy>
  <cp:revision>449</cp:revision>
  <dcterms:created xsi:type="dcterms:W3CDTF">2022-02-07T08:40:56Z</dcterms:created>
  <dcterms:modified xsi:type="dcterms:W3CDTF">2022-11-23T01:37:45Z</dcterms:modified>
</cp:coreProperties>
</file>